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73" r:id="rId3"/>
    <p:sldId id="268" r:id="rId4"/>
    <p:sldId id="270" r:id="rId5"/>
    <p:sldId id="262" r:id="rId6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D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59" autoAdjust="0"/>
    <p:restoredTop sz="94671" autoAdjust="0"/>
  </p:normalViewPr>
  <p:slideViewPr>
    <p:cSldViewPr>
      <p:cViewPr varScale="1">
        <p:scale>
          <a:sx n="70" d="100"/>
          <a:sy n="70" d="100"/>
        </p:scale>
        <p:origin x="87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3768" y="1484784"/>
            <a:ext cx="3312368" cy="1143000"/>
          </a:xfrm>
        </p:spPr>
        <p:txBody>
          <a:bodyPr>
            <a:noAutofit/>
          </a:bodyPr>
          <a:lstStyle>
            <a:lvl1pPr>
              <a:defRPr sz="35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102848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n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8640"/>
            <a:ext cx="9144000" cy="69215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30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 err="1" smtClean="0"/>
              <a:t>Título</a:t>
            </a:r>
            <a:r>
              <a:rPr lang="en-US" dirty="0" smtClean="0"/>
              <a:t> de la </a:t>
            </a:r>
            <a:r>
              <a:rPr lang="en-US" dirty="0" err="1" smtClean="0"/>
              <a:t>diapositiva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74635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804248" y="6309320"/>
            <a:ext cx="2133600" cy="365125"/>
          </a:xfrm>
        </p:spPr>
        <p:txBody>
          <a:bodyPr/>
          <a:lstStyle>
            <a:lvl1pPr algn="r">
              <a:defRPr sz="1400" b="1" baseline="0">
                <a:solidFill>
                  <a:srgbClr val="43DBEB"/>
                </a:solidFill>
              </a:defRPr>
            </a:lvl1pPr>
          </a:lstStyle>
          <a:p>
            <a:fld id="{C0AC9EF9-8BCA-4DBD-BE49-BF33BF7B83EC}" type="datetimeFigureOut">
              <a:rPr lang="es-CO" smtClean="0"/>
              <a:pPr/>
              <a:t>11/09/2016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56402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CO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C9EF9-8BCA-4DBD-BE49-BF33BF7B83EC}" type="datetimeFigureOut">
              <a:rPr lang="es-CO" smtClean="0"/>
              <a:t>11/09/2016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09AAB-426E-46F1-95A3-A669CDD7F8A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78528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.emf"/><Relationship Id="rId18" Type="http://schemas.openxmlformats.org/officeDocument/2006/relationships/image" Target="../media/image16.jpeg"/><Relationship Id="rId26" Type="http://schemas.openxmlformats.org/officeDocument/2006/relationships/image" Target="../media/image21.jpg"/><Relationship Id="rId39" Type="http://schemas.openxmlformats.org/officeDocument/2006/relationships/image" Target="../media/image34.png"/><Relationship Id="rId21" Type="http://schemas.openxmlformats.org/officeDocument/2006/relationships/image" Target="../media/image19.jpg"/><Relationship Id="rId34" Type="http://schemas.openxmlformats.org/officeDocument/2006/relationships/image" Target="../media/image29.jpg"/><Relationship Id="rId42" Type="http://schemas.openxmlformats.org/officeDocument/2006/relationships/image" Target="../media/image37.jpe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.jpeg"/><Relationship Id="rId20" Type="http://schemas.openxmlformats.org/officeDocument/2006/relationships/image" Target="../media/image18.jpeg"/><Relationship Id="rId29" Type="http://schemas.openxmlformats.org/officeDocument/2006/relationships/image" Target="../media/image24.jpeg"/><Relationship Id="rId41" Type="http://schemas.openxmlformats.org/officeDocument/2006/relationships/image" Target="../media/image36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11" Type="http://schemas.openxmlformats.org/officeDocument/2006/relationships/image" Target="../media/image12.jpg"/><Relationship Id="rId24" Type="http://schemas.openxmlformats.org/officeDocument/2006/relationships/oleObject" Target="../embeddings/oleObject6.bin"/><Relationship Id="rId32" Type="http://schemas.openxmlformats.org/officeDocument/2006/relationships/image" Target="../media/image27.jpg"/><Relationship Id="rId37" Type="http://schemas.openxmlformats.org/officeDocument/2006/relationships/image" Target="../media/image32.jpeg"/><Relationship Id="rId40" Type="http://schemas.openxmlformats.org/officeDocument/2006/relationships/image" Target="../media/image35.png"/><Relationship Id="rId5" Type="http://schemas.openxmlformats.org/officeDocument/2006/relationships/oleObject" Target="../embeddings/oleObject1.bin"/><Relationship Id="rId15" Type="http://schemas.openxmlformats.org/officeDocument/2006/relationships/image" Target="../media/image13.gif"/><Relationship Id="rId23" Type="http://schemas.openxmlformats.org/officeDocument/2006/relationships/image" Target="../media/image6.emf"/><Relationship Id="rId28" Type="http://schemas.openxmlformats.org/officeDocument/2006/relationships/image" Target="../media/image23.jpg"/><Relationship Id="rId36" Type="http://schemas.openxmlformats.org/officeDocument/2006/relationships/image" Target="../media/image31.jpg"/><Relationship Id="rId10" Type="http://schemas.openxmlformats.org/officeDocument/2006/relationships/image" Target="../media/image11.jpeg"/><Relationship Id="rId19" Type="http://schemas.openxmlformats.org/officeDocument/2006/relationships/image" Target="../media/image17.jpg"/><Relationship Id="rId31" Type="http://schemas.openxmlformats.org/officeDocument/2006/relationships/image" Target="../media/image26.jpeg"/><Relationship Id="rId4" Type="http://schemas.openxmlformats.org/officeDocument/2006/relationships/image" Target="../media/image8.jpg"/><Relationship Id="rId9" Type="http://schemas.openxmlformats.org/officeDocument/2006/relationships/image" Target="../media/image10.jpeg"/><Relationship Id="rId14" Type="http://schemas.openxmlformats.org/officeDocument/2006/relationships/oleObject" Target="../embeddings/oleObject4.bin"/><Relationship Id="rId22" Type="http://schemas.openxmlformats.org/officeDocument/2006/relationships/oleObject" Target="../embeddings/oleObject5.bin"/><Relationship Id="rId27" Type="http://schemas.openxmlformats.org/officeDocument/2006/relationships/image" Target="../media/image22.jpeg"/><Relationship Id="rId30" Type="http://schemas.openxmlformats.org/officeDocument/2006/relationships/image" Target="../media/image25.jpg"/><Relationship Id="rId35" Type="http://schemas.openxmlformats.org/officeDocument/2006/relationships/image" Target="../media/image30.jpeg"/><Relationship Id="rId8" Type="http://schemas.openxmlformats.org/officeDocument/2006/relationships/image" Target="../media/image9.jpeg"/><Relationship Id="rId3" Type="http://schemas.openxmlformats.org/officeDocument/2006/relationships/image" Target="../media/image7.jpeg"/><Relationship Id="rId12" Type="http://schemas.openxmlformats.org/officeDocument/2006/relationships/oleObject" Target="../embeddings/oleObject3.bin"/><Relationship Id="rId17" Type="http://schemas.openxmlformats.org/officeDocument/2006/relationships/image" Target="../media/image15.jpg"/><Relationship Id="rId25" Type="http://schemas.openxmlformats.org/officeDocument/2006/relationships/image" Target="../media/image20.jpeg"/><Relationship Id="rId33" Type="http://schemas.openxmlformats.org/officeDocument/2006/relationships/image" Target="../media/image28.jpeg"/><Relationship Id="rId38" Type="http://schemas.openxmlformats.org/officeDocument/2006/relationships/image" Target="../media/image3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Acción Colectiva de Ética y Transparencia</a:t>
            </a:r>
            <a:br>
              <a:rPr lang="es-CO" dirty="0" smtClean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2811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Elipse 2"/>
          <p:cNvSpPr/>
          <p:nvPr/>
        </p:nvSpPr>
        <p:spPr>
          <a:xfrm rot="19841193">
            <a:off x="1382861" y="2194607"/>
            <a:ext cx="6727230" cy="226282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0" name="Imagen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556" y="1090528"/>
            <a:ext cx="1293172" cy="37322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9468"/>
            <a:ext cx="9144000" cy="2639064"/>
          </a:xfrm>
          <a:prstGeom prst="rect">
            <a:avLst/>
          </a:prstGeom>
        </p:spPr>
      </p:pic>
      <p:graphicFrame>
        <p:nvGraphicFramePr>
          <p:cNvPr id="53" name="Objeto 52"/>
          <p:cNvGraphicFramePr>
            <a:graphicFrameLocks noChangeAspect="1"/>
          </p:cNvGraphicFramePr>
          <p:nvPr>
            <p:extLst/>
          </p:nvPr>
        </p:nvGraphicFramePr>
        <p:xfrm>
          <a:off x="5450152" y="1170273"/>
          <a:ext cx="762404" cy="668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Acrobat Document" r:id="rId5" imgW="9391291" imgH="8229600" progId="AcroExch.Document.DC">
                  <p:embed/>
                </p:oleObj>
              </mc:Choice>
              <mc:Fallback>
                <p:oleObj name="Acrobat Document" r:id="rId5" imgW="9391291" imgH="82296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450152" y="1170273"/>
                        <a:ext cx="762404" cy="6681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" name="Objeto 53"/>
          <p:cNvGraphicFramePr>
            <a:graphicFrameLocks noChangeAspect="1"/>
          </p:cNvGraphicFramePr>
          <p:nvPr>
            <p:extLst/>
          </p:nvPr>
        </p:nvGraphicFramePr>
        <p:xfrm>
          <a:off x="1691680" y="476672"/>
          <a:ext cx="6115978" cy="53601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Acrobat Document" r:id="rId7" imgW="9391291" imgH="8229600" progId="AcroExch.Document.DC">
                  <p:embed/>
                </p:oleObj>
              </mc:Choice>
              <mc:Fallback>
                <p:oleObj name="Acrobat Document" r:id="rId7" imgW="9391291" imgH="82296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91680" y="476672"/>
                        <a:ext cx="6115978" cy="53601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5" name="Imagen 5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30055"/>
            <a:ext cx="823763" cy="57606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880790"/>
            <a:ext cx="6938958" cy="4852466"/>
          </a:xfrm>
          <a:prstGeom prst="rect">
            <a:avLst/>
          </a:prstGeom>
        </p:spPr>
      </p:pic>
      <p:pic>
        <p:nvPicPr>
          <p:cNvPr id="57" name="Imagen 5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274" y="1795633"/>
            <a:ext cx="762664" cy="79247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096" y="157291"/>
            <a:ext cx="5688632" cy="5911005"/>
          </a:xfrm>
          <a:prstGeom prst="rect">
            <a:avLst/>
          </a:prstGeom>
        </p:spPr>
      </p:pic>
      <p:graphicFrame>
        <p:nvGraphicFramePr>
          <p:cNvPr id="59" name="Objeto 58"/>
          <p:cNvGraphicFramePr>
            <a:graphicFrameLocks noChangeAspect="1"/>
          </p:cNvGraphicFramePr>
          <p:nvPr>
            <p:extLst/>
          </p:nvPr>
        </p:nvGraphicFramePr>
        <p:xfrm>
          <a:off x="3058591" y="2588110"/>
          <a:ext cx="972913" cy="449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Acrobat Document" r:id="rId12" imgW="18811719" imgH="8686757" progId="AcroExch.Document.DC">
                  <p:embed/>
                </p:oleObj>
              </mc:Choice>
              <mc:Fallback>
                <p:oleObj name="Acrobat Document" r:id="rId12" imgW="18811719" imgH="868675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058591" y="2588110"/>
                        <a:ext cx="972913" cy="449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Objeto 59"/>
          <p:cNvGraphicFramePr>
            <a:graphicFrameLocks noChangeAspect="1"/>
          </p:cNvGraphicFramePr>
          <p:nvPr>
            <p:extLst/>
          </p:nvPr>
        </p:nvGraphicFramePr>
        <p:xfrm>
          <a:off x="261651" y="966595"/>
          <a:ext cx="8969649" cy="41414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Acrobat Document" r:id="rId14" imgW="18811719" imgH="8686757" progId="AcroExch.Document.DC">
                  <p:embed/>
                </p:oleObj>
              </mc:Choice>
              <mc:Fallback>
                <p:oleObj name="Acrobat Document" r:id="rId14" imgW="18811719" imgH="868675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61651" y="966595"/>
                        <a:ext cx="8969649" cy="41414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2" name="Imagen 4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841" y="3049575"/>
            <a:ext cx="1493489" cy="441176"/>
          </a:xfrm>
          <a:prstGeom prst="rect">
            <a:avLst/>
          </a:prstGeom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93" y="1734768"/>
            <a:ext cx="8702837" cy="2570814"/>
          </a:xfrm>
          <a:prstGeom prst="rect">
            <a:avLst/>
          </a:prstGeom>
        </p:spPr>
      </p:pic>
      <p:pic>
        <p:nvPicPr>
          <p:cNvPr id="44" name="Imagen 4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577" y="3477192"/>
            <a:ext cx="652101" cy="80145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545" y="545023"/>
            <a:ext cx="4543860" cy="5584550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576" y="4324321"/>
            <a:ext cx="1041052" cy="47738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09" y="1446727"/>
            <a:ext cx="8113581" cy="3720592"/>
          </a:xfrm>
          <a:prstGeom prst="rect">
            <a:avLst/>
          </a:prstGeom>
        </p:spPr>
      </p:pic>
      <p:pic>
        <p:nvPicPr>
          <p:cNvPr id="49" name="Imagen 4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474" y="4826696"/>
            <a:ext cx="773382" cy="53734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113" y="628334"/>
            <a:ext cx="7144083" cy="4963680"/>
          </a:xfrm>
          <a:prstGeom prst="rect">
            <a:avLst/>
          </a:prstGeom>
        </p:spPr>
      </p:pic>
      <p:graphicFrame>
        <p:nvGraphicFramePr>
          <p:cNvPr id="51" name="Objeto 50"/>
          <p:cNvGraphicFramePr>
            <a:graphicFrameLocks noChangeAspect="1"/>
          </p:cNvGraphicFramePr>
          <p:nvPr>
            <p:extLst/>
          </p:nvPr>
        </p:nvGraphicFramePr>
        <p:xfrm>
          <a:off x="2171155" y="5008036"/>
          <a:ext cx="647781" cy="5542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Acrobat Document" r:id="rId22" imgW="11343928" imgH="9705861" progId="AcroExch.Document.DC">
                  <p:embed/>
                </p:oleObj>
              </mc:Choice>
              <mc:Fallback>
                <p:oleObj name="Acrobat Document" r:id="rId22" imgW="11343928" imgH="9705861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2171155" y="5008036"/>
                        <a:ext cx="647781" cy="5542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" name="Objeto 51"/>
          <p:cNvGraphicFramePr>
            <a:graphicFrameLocks noChangeAspect="1"/>
          </p:cNvGraphicFramePr>
          <p:nvPr>
            <p:extLst/>
          </p:nvPr>
        </p:nvGraphicFramePr>
        <p:xfrm>
          <a:off x="1841277" y="775972"/>
          <a:ext cx="5773686" cy="494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Acrobat Document" r:id="rId24" imgW="11343928" imgH="9705861" progId="AcroExch.Document.DC">
                  <p:embed/>
                </p:oleObj>
              </mc:Choice>
              <mc:Fallback>
                <p:oleObj name="Acrobat Document" r:id="rId24" imgW="11343928" imgH="9705861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841277" y="775972"/>
                        <a:ext cx="5773686" cy="4940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6" name="Imagen 55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810" y="5095367"/>
            <a:ext cx="1346159" cy="450739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8141"/>
            <a:ext cx="9144000" cy="3061717"/>
          </a:xfrm>
          <a:prstGeom prst="rect">
            <a:avLst/>
          </a:prstGeom>
        </p:spPr>
      </p:pic>
      <p:pic>
        <p:nvPicPr>
          <p:cNvPr id="58" name="Imagen 57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617" y="4653469"/>
            <a:ext cx="860370" cy="478629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73" y="748827"/>
            <a:ext cx="8301452" cy="4618150"/>
          </a:xfrm>
          <a:prstGeom prst="rect">
            <a:avLst/>
          </a:prstGeom>
        </p:spPr>
      </p:pic>
      <p:pic>
        <p:nvPicPr>
          <p:cNvPr id="62" name="Imagen 61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502" y="4294336"/>
            <a:ext cx="1554044" cy="333713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2" y="2595567"/>
            <a:ext cx="9144000" cy="1963569"/>
          </a:xfrm>
          <a:prstGeom prst="rect">
            <a:avLst/>
          </a:prstGeom>
        </p:spPr>
      </p:pic>
      <p:pic>
        <p:nvPicPr>
          <p:cNvPr id="66" name="Imagen 65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0181" y="3877919"/>
            <a:ext cx="762375" cy="540324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591" y="1176473"/>
            <a:ext cx="6278679" cy="4449937"/>
          </a:xfrm>
          <a:prstGeom prst="rect">
            <a:avLst/>
          </a:prstGeom>
        </p:spPr>
      </p:pic>
      <p:pic>
        <p:nvPicPr>
          <p:cNvPr id="68" name="Imagen 67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341" y="3591066"/>
            <a:ext cx="1020732" cy="25056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2" y="2213576"/>
            <a:ext cx="9144000" cy="2244587"/>
          </a:xfrm>
          <a:prstGeom prst="rect">
            <a:avLst/>
          </a:prstGeom>
        </p:spPr>
      </p:pic>
      <p:pic>
        <p:nvPicPr>
          <p:cNvPr id="70" name="Imagen 69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739" y="3182404"/>
            <a:ext cx="1403648" cy="37237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3469"/>
            <a:ext cx="9144000" cy="2425791"/>
          </a:xfrm>
          <a:prstGeom prst="rect">
            <a:avLst/>
          </a:prstGeom>
        </p:spPr>
      </p:pic>
      <p:pic>
        <p:nvPicPr>
          <p:cNvPr id="72" name="Imagen 71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800" y="2518290"/>
            <a:ext cx="859487" cy="60737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53" y="868587"/>
            <a:ext cx="6740363" cy="4763190"/>
          </a:xfrm>
          <a:prstGeom prst="rect">
            <a:avLst/>
          </a:prstGeom>
        </p:spPr>
      </p:pic>
      <p:pic>
        <p:nvPicPr>
          <p:cNvPr id="76" name="Imagen 75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599" y="1918087"/>
            <a:ext cx="846722" cy="488695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61" y="932288"/>
            <a:ext cx="7482676" cy="4318704"/>
          </a:xfrm>
          <a:prstGeom prst="rect">
            <a:avLst/>
          </a:prstGeom>
        </p:spPr>
      </p:pic>
      <p:pic>
        <p:nvPicPr>
          <p:cNvPr id="77" name="Imagen 76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275" y="1191842"/>
            <a:ext cx="677986" cy="654421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348" y="835318"/>
            <a:ext cx="4819321" cy="465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40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7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8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9000"/>
                            </p:stCondLst>
                            <p:childTnLst>
                              <p:par>
                                <p:cTn id="81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10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2000"/>
                            </p:stCondLst>
                            <p:childTnLst>
                              <p:par>
                                <p:cTn id="93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3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40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00"/>
                            </p:stCondLst>
                            <p:childTnLst>
                              <p:par>
                                <p:cTn id="10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65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70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80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95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0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1000"/>
                            </p:stCondLst>
                            <p:childTnLst>
                              <p:par>
                                <p:cTn id="12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25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330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4000"/>
                            </p:stCondLst>
                            <p:childTnLst>
                              <p:par>
                                <p:cTn id="141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55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360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37000"/>
                            </p:stCondLst>
                            <p:childTnLst>
                              <p:par>
                                <p:cTn id="153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38500"/>
                            </p:stCondLst>
                            <p:childTnLst>
                              <p:par>
                                <p:cTn id="1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90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40000"/>
                            </p:stCondLst>
                            <p:childTnLst>
                              <p:par>
                                <p:cTn id="1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4150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42000"/>
                            </p:stCondLst>
                            <p:childTnLst>
                              <p:par>
                                <p:cTn id="1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43000"/>
                            </p:stCondLst>
                            <p:childTnLst>
                              <p:par>
                                <p:cTn id="177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44500"/>
                            </p:stCondLst>
                            <p:childTnLst>
                              <p:par>
                                <p:cTn id="1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45000"/>
                            </p:stCondLst>
                            <p:childTnLst>
                              <p:par>
                                <p:cTn id="1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46000"/>
                            </p:stCondLst>
                            <p:childTnLst>
                              <p:par>
                                <p:cTn id="18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47500"/>
                            </p:stCondLst>
                            <p:childTnLst>
                              <p:par>
                                <p:cTn id="1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48000"/>
                            </p:stCondLst>
                            <p:childTnLst>
                              <p:par>
                                <p:cTn id="1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49000"/>
                            </p:stCondLst>
                            <p:childTnLst>
                              <p:par>
                                <p:cTn id="201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505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1000"/>
                            </p:stCondLst>
                            <p:childTnLst>
                              <p:par>
                                <p:cTn id="2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52000"/>
                            </p:stCondLst>
                            <p:childTnLst>
                              <p:par>
                                <p:cTn id="213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53500"/>
                            </p:stCondLst>
                            <p:childTnLst>
                              <p:par>
                                <p:cTn id="2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4000"/>
                            </p:stCondLst>
                            <p:childTnLst>
                              <p:par>
                                <p:cTn id="2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55000"/>
                            </p:stCondLst>
                            <p:childTnLst>
                              <p:par>
                                <p:cTn id="22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56500"/>
                            </p:stCondLst>
                            <p:childTnLst>
                              <p:par>
                                <p:cTn id="2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knowledgeatwharton.com.es/wp-content/uploads/2014/04/Crowdfundinghero-618x3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3"/>
            <a:ext cx="2501534" cy="1368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CO" dirty="0" smtClean="0"/>
              <a:t>Avance Acción Colectiva</a:t>
            </a:r>
            <a:endParaRPr lang="es-CO" dirty="0"/>
          </a:p>
        </p:txBody>
      </p:sp>
      <p:sp>
        <p:nvSpPr>
          <p:cNvPr id="3" name="CuadroTexto 2"/>
          <p:cNvSpPr txBox="1"/>
          <p:nvPr/>
        </p:nvSpPr>
        <p:spPr>
          <a:xfrm>
            <a:off x="2411703" y="1484783"/>
            <a:ext cx="6048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400" b="1" dirty="0" smtClean="0"/>
              <a:t>5 </a:t>
            </a:r>
            <a:r>
              <a:rPr lang="es-CO" sz="2400" dirty="0" smtClean="0"/>
              <a:t>reuniones realizadas con el </a:t>
            </a:r>
            <a:r>
              <a:rPr lang="es-CO" sz="2400" b="1" dirty="0" smtClean="0"/>
              <a:t>100 %</a:t>
            </a:r>
            <a:r>
              <a:rPr lang="es-CO" sz="2400" dirty="0" smtClean="0"/>
              <a:t> de asistencia, en presencia de los testigos.</a:t>
            </a:r>
            <a:endParaRPr lang="es-CO" sz="24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06" y="3469308"/>
            <a:ext cx="4355994" cy="220038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704" y="3471765"/>
            <a:ext cx="4328344" cy="219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05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CO" dirty="0" smtClean="0"/>
              <a:t>Avance: Aspectos Relevantes</a:t>
            </a:r>
            <a:endParaRPr lang="es-CO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976" y="2969236"/>
            <a:ext cx="2836152" cy="99068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892356" y="1357372"/>
            <a:ext cx="3199945" cy="1668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Modelo de Gobierno:</a:t>
            </a:r>
          </a:p>
          <a:p>
            <a:pPr marL="285750" indent="-285750">
              <a:buFontTx/>
              <a:buChar char="-"/>
            </a:pPr>
            <a:r>
              <a:rPr lang="es-CO" sz="1600" dirty="0" smtClean="0"/>
              <a:t>Órganos de Gobierno</a:t>
            </a:r>
          </a:p>
          <a:p>
            <a:pPr marL="285750" indent="-285750">
              <a:buFontTx/>
              <a:buChar char="-"/>
            </a:pPr>
            <a:r>
              <a:rPr lang="es-CO" sz="1600" dirty="0" smtClean="0"/>
              <a:t>Deberes</a:t>
            </a:r>
          </a:p>
          <a:p>
            <a:pPr marL="285750" indent="-285750">
              <a:buFontTx/>
              <a:buChar char="-"/>
            </a:pPr>
            <a:r>
              <a:rPr lang="es-CO" sz="1600" dirty="0" smtClean="0"/>
              <a:t>Mecanismos de </a:t>
            </a:r>
            <a:r>
              <a:rPr lang="es-CO" sz="1600" dirty="0" smtClean="0"/>
              <a:t>verificación y toma de decisiones</a:t>
            </a:r>
            <a:endParaRPr lang="es-CO" sz="1600" dirty="0" smtClean="0"/>
          </a:p>
          <a:p>
            <a:endParaRPr lang="es-CO" b="1" dirty="0"/>
          </a:p>
        </p:txBody>
      </p:sp>
      <p:sp>
        <p:nvSpPr>
          <p:cNvPr id="7" name="CuadroTexto 6"/>
          <p:cNvSpPr txBox="1"/>
          <p:nvPr/>
        </p:nvSpPr>
        <p:spPr>
          <a:xfrm>
            <a:off x="629948" y="3700189"/>
            <a:ext cx="23762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Red de aprendizaje:</a:t>
            </a:r>
          </a:p>
          <a:p>
            <a:r>
              <a:rPr lang="es-CO" sz="1600" dirty="0" smtClean="0"/>
              <a:t>Compartir experiencias alrededor de prácticas</a:t>
            </a:r>
          </a:p>
          <a:p>
            <a:r>
              <a:rPr lang="es-CO" sz="1600" dirty="0" smtClean="0"/>
              <a:t>Anticorrupción.</a:t>
            </a:r>
          </a:p>
          <a:p>
            <a:endParaRPr lang="es-CO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5796136" y="4097397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Taller de Competencia</a:t>
            </a:r>
          </a:p>
          <a:p>
            <a:endParaRPr lang="es-CO" b="1" dirty="0"/>
          </a:p>
        </p:txBody>
      </p:sp>
      <p:sp>
        <p:nvSpPr>
          <p:cNvPr id="9" name="CuadroTexto 8"/>
          <p:cNvSpPr txBox="1"/>
          <p:nvPr/>
        </p:nvSpPr>
        <p:spPr>
          <a:xfrm>
            <a:off x="1185935" y="1375344"/>
            <a:ext cx="25463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Autoevaluación y avance en el cierre de brechas:</a:t>
            </a:r>
          </a:p>
          <a:p>
            <a:r>
              <a:rPr lang="es-CO" sz="1600" dirty="0"/>
              <a:t>Principios de Transparencia Internacional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3649230" y="5106635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Divulgación</a:t>
            </a:r>
          </a:p>
          <a:p>
            <a:endParaRPr lang="es-CO" b="1" dirty="0"/>
          </a:p>
        </p:txBody>
      </p:sp>
      <p:sp>
        <p:nvSpPr>
          <p:cNvPr id="6" name="Elipse 5"/>
          <p:cNvSpPr/>
          <p:nvPr/>
        </p:nvSpPr>
        <p:spPr>
          <a:xfrm>
            <a:off x="395536" y="3485471"/>
            <a:ext cx="2736304" cy="1481873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Elipse 11"/>
          <p:cNvSpPr/>
          <p:nvPr/>
        </p:nvSpPr>
        <p:spPr>
          <a:xfrm>
            <a:off x="971600" y="1124744"/>
            <a:ext cx="2947924" cy="1539799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Elipse 12"/>
          <p:cNvSpPr/>
          <p:nvPr/>
        </p:nvSpPr>
        <p:spPr>
          <a:xfrm>
            <a:off x="4574899" y="1173648"/>
            <a:ext cx="3209465" cy="1862213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Elipse 13"/>
          <p:cNvSpPr/>
          <p:nvPr/>
        </p:nvSpPr>
        <p:spPr>
          <a:xfrm>
            <a:off x="3134621" y="4964984"/>
            <a:ext cx="2409542" cy="84028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Elipse 14"/>
          <p:cNvSpPr/>
          <p:nvPr/>
        </p:nvSpPr>
        <p:spPr>
          <a:xfrm>
            <a:off x="5641998" y="3917564"/>
            <a:ext cx="2512214" cy="955586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Flecha izquierda y derecha 16"/>
          <p:cNvSpPr/>
          <p:nvPr/>
        </p:nvSpPr>
        <p:spPr>
          <a:xfrm>
            <a:off x="1419631" y="5805264"/>
            <a:ext cx="5938469" cy="839868"/>
          </a:xfrm>
          <a:prstGeom prst="leftRightArrow">
            <a:avLst/>
          </a:prstGeom>
          <a:solidFill>
            <a:schemeClr val="accent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 anchorCtr="0"/>
          <a:lstStyle/>
          <a:p>
            <a:pPr algn="ctr"/>
            <a:r>
              <a:rPr lang="es-CO" sz="2800" b="1" dirty="0" smtClean="0"/>
              <a:t>       CULTURA: Enfoque preventivo</a:t>
            </a:r>
            <a:endParaRPr lang="es-CO" sz="2800" b="1" dirty="0"/>
          </a:p>
        </p:txBody>
      </p:sp>
    </p:spTree>
    <p:extLst>
      <p:ext uri="{BB962C8B-B14F-4D97-AF65-F5344CB8AC3E}">
        <p14:creationId xmlns:p14="http://schemas.microsoft.com/office/powerpoint/2010/main" val="3779132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1" grpId="0"/>
      <p:bldP spid="6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301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5974</TotalTime>
  <Words>77</Words>
  <Application>Microsoft Office PowerPoint</Application>
  <PresentationFormat>Presentación en pantalla (4:3)</PresentationFormat>
  <Paragraphs>16</Paragraphs>
  <Slides>5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Tema de Office</vt:lpstr>
      <vt:lpstr>Acrobat Document</vt:lpstr>
      <vt:lpstr>Acción Colectiva de Ética y Transparencia </vt:lpstr>
      <vt:lpstr>Presentación de PowerPoint</vt:lpstr>
      <vt:lpstr>Presentación de PowerPoint</vt:lpstr>
      <vt:lpstr>Presentación de PowerPoint</vt:lpstr>
      <vt:lpstr>Presentación de PowerPoint</vt:lpstr>
    </vt:vector>
  </TitlesOfParts>
  <Company>Luffi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Luffi</dc:creator>
  <cp:lastModifiedBy>LINA MARIA CARO TABARES</cp:lastModifiedBy>
  <cp:revision>38</cp:revision>
  <dcterms:created xsi:type="dcterms:W3CDTF">2013-04-30T20:23:16Z</dcterms:created>
  <dcterms:modified xsi:type="dcterms:W3CDTF">2016-09-12T15:52:57Z</dcterms:modified>
</cp:coreProperties>
</file>