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3.xml" ContentType="application/vnd.openxmlformats-officedocument.theme+xml"/>
  <Override PartName="/ppt/tags/tag14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8" r:id="rId4"/>
    <p:sldMasterId id="2147483818" r:id="rId5"/>
    <p:sldMasterId id="2147483959" r:id="rId6"/>
  </p:sldMasterIdLst>
  <p:notesMasterIdLst>
    <p:notesMasterId r:id="rId18"/>
  </p:notesMasterIdLst>
  <p:handoutMasterIdLst>
    <p:handoutMasterId r:id="rId19"/>
  </p:handoutMasterIdLst>
  <p:sldIdLst>
    <p:sldId id="466" r:id="rId7"/>
    <p:sldId id="467" r:id="rId8"/>
    <p:sldId id="468" r:id="rId9"/>
    <p:sldId id="469" r:id="rId10"/>
    <p:sldId id="470" r:id="rId11"/>
    <p:sldId id="471" r:id="rId12"/>
    <p:sldId id="473" r:id="rId13"/>
    <p:sldId id="484" r:id="rId14"/>
    <p:sldId id="6606" r:id="rId15"/>
    <p:sldId id="6607" r:id="rId16"/>
    <p:sldId id="483" r:id="rId17"/>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LBERTO PÉREZ ARBOLEDA" initials="JAPA" lastIdx="8" clrIdx="0">
    <p:extLst>
      <p:ext uri="{19B8F6BF-5375-455C-9EA6-DF929625EA0E}">
        <p15:presenceInfo xmlns:p15="http://schemas.microsoft.com/office/powerpoint/2012/main" userId="S-1-5-21-52832475-610219855-629764512-176951" providerId="AD"/>
      </p:ext>
    </p:extLst>
  </p:cmAuthor>
  <p:cmAuthor id="2" name="ANA MERCEDES RESTREPO MUNERA" initials="AMRM" lastIdx="6" clrIdx="1">
    <p:extLst>
      <p:ext uri="{19B8F6BF-5375-455C-9EA6-DF929625EA0E}">
        <p15:presenceInfo xmlns:p15="http://schemas.microsoft.com/office/powerpoint/2012/main" userId="S-1-5-21-52832475-610219855-629764512-2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00"/>
    <a:srgbClr val="FF6A13"/>
    <a:srgbClr val="440099"/>
    <a:srgbClr val="FF3300"/>
    <a:srgbClr val="A9DA74"/>
    <a:srgbClr val="FF6600"/>
    <a:srgbClr val="FF9933"/>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76"/>
  </p:normalViewPr>
  <p:slideViewPr>
    <p:cSldViewPr snapToGrid="0" snapToObjects="1">
      <p:cViewPr varScale="1">
        <p:scale>
          <a:sx n="68" d="100"/>
          <a:sy n="68" d="100"/>
        </p:scale>
        <p:origin x="832" y="48"/>
      </p:cViewPr>
      <p:guideLst>
        <p:guide orient="horz" pos="2160"/>
        <p:guide pos="3772"/>
      </p:guideLst>
    </p:cSldViewPr>
  </p:slideViewPr>
  <p:notesTextViewPr>
    <p:cViewPr>
      <p:scale>
        <a:sx n="3" d="2"/>
        <a:sy n="3" d="2"/>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C38D4D4-ED39-7F49-9EF7-594AFC281066}" type="datetimeFigureOut">
              <a:rPr lang="es-ES" smtClean="0"/>
              <a:t>01/02/2021</a:t>
            </a:fld>
            <a:endParaRPr lang="es-ES"/>
          </a:p>
        </p:txBody>
      </p:sp>
      <p:sp>
        <p:nvSpPr>
          <p:cNvPr id="4" name="Marcador de pie de página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133EC5-95FF-1C46-8B2E-433AAB3A0CFA}" type="slidenum">
              <a:rPr lang="es-ES" smtClean="0"/>
              <a:t>‹Nº›</a:t>
            </a:fld>
            <a:endParaRPr lang="es-ES"/>
          </a:p>
        </p:txBody>
      </p:sp>
    </p:spTree>
    <p:extLst>
      <p:ext uri="{BB962C8B-B14F-4D97-AF65-F5344CB8AC3E}">
        <p14:creationId xmlns:p14="http://schemas.microsoft.com/office/powerpoint/2010/main" val="1839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E4ED74-4647-7F4C-BF8A-1B3DB14AC196}" type="datetimeFigureOut">
              <a:rPr lang="es-ES" smtClean="0"/>
              <a:t>01/02/2021</a:t>
            </a:fld>
            <a:endParaRPr lang="es-ES"/>
          </a:p>
        </p:txBody>
      </p:sp>
      <p:sp>
        <p:nvSpPr>
          <p:cNvPr id="4" name="Marcador de imagen de diapositiva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CE0ADA-FAE5-DA43-BA1C-827A177C80FF}" type="slidenum">
              <a:rPr lang="es-ES" smtClean="0"/>
              <a:t>‹Nº›</a:t>
            </a:fld>
            <a:endParaRPr lang="es-ES"/>
          </a:p>
        </p:txBody>
      </p:sp>
    </p:spTree>
    <p:extLst>
      <p:ext uri="{BB962C8B-B14F-4D97-AF65-F5344CB8AC3E}">
        <p14:creationId xmlns:p14="http://schemas.microsoft.com/office/powerpoint/2010/main" val="3537403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5df0f01c9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5df0f01c9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just" rtl="0">
              <a:lnSpc>
                <a:spcPct val="115000"/>
              </a:lnSpc>
              <a:spcBef>
                <a:spcPts val="0"/>
              </a:spcBef>
              <a:spcAft>
                <a:spcPts val="0"/>
              </a:spcAft>
              <a:buNone/>
            </a:pPr>
            <a:r>
              <a:rPr lang="es" sz="1200"/>
              <a:t>§  </a:t>
            </a:r>
            <a:r>
              <a:rPr lang="es" sz="1200">
                <a:latin typeface="Tahoma"/>
                <a:ea typeface="Tahoma"/>
                <a:cs typeface="Tahoma"/>
                <a:sym typeface="Tahoma"/>
              </a:rPr>
              <a:t>ISA ha evolucionado en cada ciclo estratégico: internacionalización, crecimiento, diversificación, rentabilidad. La estrategia que hoy lanzamos se focaliza en el concepto de </a:t>
            </a:r>
            <a:r>
              <a:rPr lang="es" sz="1200" b="1">
                <a:latin typeface="Tahoma"/>
                <a:ea typeface="Tahoma"/>
                <a:cs typeface="Tahoma"/>
                <a:sym typeface="Tahoma"/>
              </a:rPr>
              <a:t>Valor Sostenible</a:t>
            </a:r>
            <a:r>
              <a:rPr lang="es" sz="1200">
                <a:latin typeface="Tahoma"/>
                <a:ea typeface="Tahoma"/>
                <a:cs typeface="Tahoma"/>
                <a:sym typeface="Tahoma"/>
              </a:rPr>
              <a:t>.</a:t>
            </a:r>
            <a:endParaRPr sz="1200">
              <a:latin typeface="Tahoma"/>
              <a:ea typeface="Tahoma"/>
              <a:cs typeface="Tahoma"/>
              <a:sym typeface="Tahoma"/>
            </a:endParaRPr>
          </a:p>
          <a:p>
            <a:pPr marL="0" lvl="0" indent="-228600" algn="just" rtl="0">
              <a:lnSpc>
                <a:spcPct val="115000"/>
              </a:lnSpc>
              <a:spcBef>
                <a:spcPts val="0"/>
              </a:spcBef>
              <a:spcAft>
                <a:spcPts val="0"/>
              </a:spcAft>
              <a:buNone/>
            </a:pPr>
            <a:r>
              <a:rPr lang="es" sz="1200">
                <a:latin typeface="Tahoma"/>
                <a:ea typeface="Tahoma"/>
                <a:cs typeface="Tahoma"/>
                <a:sym typeface="Tahoma"/>
              </a:rPr>
              <a:t>§  </a:t>
            </a:r>
            <a:r>
              <a:rPr lang="es" sz="1200" b="1">
                <a:latin typeface="Tahoma"/>
                <a:ea typeface="Tahoma"/>
                <a:cs typeface="Tahoma"/>
                <a:sym typeface="Tahoma"/>
              </a:rPr>
              <a:t>¿Cómo entender el valor sostenible?</a:t>
            </a:r>
            <a:r>
              <a:rPr lang="es" sz="1200">
                <a:latin typeface="Tahoma"/>
                <a:ea typeface="Tahoma"/>
                <a:cs typeface="Tahoma"/>
                <a:sym typeface="Tahoma"/>
              </a:rPr>
              <a:t> </a:t>
            </a:r>
            <a:endParaRPr sz="1200">
              <a:latin typeface="Tahoma"/>
              <a:ea typeface="Tahoma"/>
              <a:cs typeface="Tahoma"/>
              <a:sym typeface="Tahoma"/>
            </a:endParaRPr>
          </a:p>
          <a:p>
            <a:pPr marL="0" lvl="0" indent="-228600" algn="just" rtl="0">
              <a:lnSpc>
                <a:spcPct val="115000"/>
              </a:lnSpc>
              <a:spcBef>
                <a:spcPts val="0"/>
              </a:spcBef>
              <a:spcAft>
                <a:spcPts val="0"/>
              </a:spcAft>
              <a:buNone/>
            </a:pPr>
            <a:endParaRPr sz="1200">
              <a:latin typeface="Tahoma"/>
              <a:ea typeface="Tahoma"/>
              <a:cs typeface="Tahoma"/>
              <a:sym typeface="Tahoma"/>
            </a:endParaRPr>
          </a:p>
          <a:p>
            <a:pPr marL="0" lvl="0" indent="0" algn="l" rtl="0">
              <a:lnSpc>
                <a:spcPct val="115000"/>
              </a:lnSpc>
              <a:spcBef>
                <a:spcPts val="0"/>
              </a:spcBef>
              <a:spcAft>
                <a:spcPts val="0"/>
              </a:spcAft>
              <a:buNone/>
            </a:pPr>
            <a:r>
              <a:rPr lang="es" sz="1200">
                <a:latin typeface="Tahoma"/>
                <a:ea typeface="Tahoma"/>
                <a:cs typeface="Tahoma"/>
                <a:sym typeface="Tahoma"/>
              </a:rPr>
              <a:t>A pesar de existir distintas aproximaciones conceptuales sobre el tema de valor sostenible (expresado con algunas variaciones), hemos encontrado en el desarrollo de BCG un asidero conceptual que encaja muy bien con lo que hemos desarrollado internamente desde que estábamos en las reflexiones de propósito y que además conjuga con los énfasis nuevos que hemos establecido en esta estrategia.</a:t>
            </a:r>
            <a:endParaRPr sz="1200">
              <a:latin typeface="Tahoma"/>
              <a:ea typeface="Tahoma"/>
              <a:cs typeface="Tahoma"/>
              <a:sym typeface="Tahoma"/>
            </a:endParaRPr>
          </a:p>
          <a:p>
            <a:pPr marL="0" lvl="0" indent="-228600" algn="just" rtl="0">
              <a:lnSpc>
                <a:spcPct val="115000"/>
              </a:lnSpc>
              <a:spcBef>
                <a:spcPts val="0"/>
              </a:spcBef>
              <a:spcAft>
                <a:spcPts val="0"/>
              </a:spcAft>
              <a:buNone/>
            </a:pPr>
            <a:r>
              <a:rPr lang="es" sz="1200">
                <a:latin typeface="Tahoma"/>
                <a:ea typeface="Tahoma"/>
                <a:cs typeface="Tahoma"/>
                <a:sym typeface="Tahoma"/>
              </a:rPr>
              <a:t> </a:t>
            </a:r>
            <a:endParaRPr sz="1200">
              <a:latin typeface="Tahoma"/>
              <a:ea typeface="Tahoma"/>
              <a:cs typeface="Tahoma"/>
              <a:sym typeface="Tahoma"/>
            </a:endParaRPr>
          </a:p>
          <a:p>
            <a:pPr marL="457200" lvl="0" indent="-304800" algn="l" rtl="0">
              <a:lnSpc>
                <a:spcPct val="105000"/>
              </a:lnSpc>
              <a:spcBef>
                <a:spcPts val="0"/>
              </a:spcBef>
              <a:spcAft>
                <a:spcPts val="0"/>
              </a:spcAft>
              <a:buSzPts val="1200"/>
              <a:buFont typeface="Tahoma"/>
              <a:buAutoNum type="arabicPeriod"/>
            </a:pPr>
            <a:r>
              <a:rPr lang="es" sz="1200">
                <a:latin typeface="Tahoma"/>
                <a:ea typeface="Tahoma"/>
                <a:cs typeface="Tahoma"/>
                <a:sym typeface="Tahoma"/>
              </a:rPr>
              <a:t>Generar Valor al accionista, como el objetivo económico y de prácticas de gobierno corporativo.</a:t>
            </a:r>
            <a:endParaRPr sz="1200">
              <a:latin typeface="Tahoma"/>
              <a:ea typeface="Tahoma"/>
              <a:cs typeface="Tahoma"/>
              <a:sym typeface="Tahoma"/>
            </a:endParaRPr>
          </a:p>
          <a:p>
            <a:pPr marL="457200" lvl="0" indent="-304800" algn="l" rtl="0">
              <a:lnSpc>
                <a:spcPct val="105000"/>
              </a:lnSpc>
              <a:spcBef>
                <a:spcPts val="0"/>
              </a:spcBef>
              <a:spcAft>
                <a:spcPts val="0"/>
              </a:spcAft>
              <a:buSzPts val="1200"/>
              <a:buFont typeface="Tahoma"/>
              <a:buAutoNum type="arabicPeriod"/>
            </a:pPr>
            <a:r>
              <a:rPr lang="es" sz="1200">
                <a:latin typeface="Tahoma"/>
                <a:ea typeface="Tahoma"/>
                <a:cs typeface="Tahoma"/>
                <a:sym typeface="Tahoma"/>
              </a:rPr>
              <a:t>Generar Impacto Social y Ambiental (Societal): Cumplimiento de los compromisos con grupos de interés adicionales al accionista. Contribución más decidida con el ambiente y vinculación con la  agenda global (ODS).</a:t>
            </a:r>
            <a:endParaRPr sz="1200">
              <a:latin typeface="Tahoma"/>
              <a:ea typeface="Tahoma"/>
              <a:cs typeface="Tahoma"/>
              <a:sym typeface="Tahoma"/>
            </a:endParaRPr>
          </a:p>
          <a:p>
            <a:pPr marL="457200" lvl="0" indent="-304800" algn="l" rtl="0">
              <a:lnSpc>
                <a:spcPct val="105000"/>
              </a:lnSpc>
              <a:spcBef>
                <a:spcPts val="0"/>
              </a:spcBef>
              <a:spcAft>
                <a:spcPts val="0"/>
              </a:spcAft>
              <a:buSzPts val="1200"/>
              <a:buFont typeface="Tahoma"/>
              <a:buAutoNum type="arabicPeriod"/>
            </a:pPr>
            <a:r>
              <a:rPr lang="es" sz="1200">
                <a:latin typeface="Tahoma"/>
                <a:ea typeface="Tahoma"/>
                <a:cs typeface="Tahoma"/>
                <a:sym typeface="Tahoma"/>
              </a:rPr>
              <a:t>Asegurar la vigencia corporativa a futuro: Reconocimiento de las tendencias, asegurar el entorno futuro para los negocios a través de la mitigación de los riesgos, dinamizar la innovación que mitigue la obsolescencia tecnológica y de modelos de negocio. Las empresas del futuro no podrán tener éxito basado en la competencia sino en la generación de valor apalancado por la innovación, la transformación digital y las alianzas.</a:t>
            </a:r>
            <a:endParaRPr sz="1200">
              <a:latin typeface="Tahoma"/>
              <a:ea typeface="Tahoma"/>
              <a:cs typeface="Tahoma"/>
              <a:sym typeface="Tahoma"/>
            </a:endParaRPr>
          </a:p>
          <a:p>
            <a:pPr marL="0" lvl="0" indent="0" algn="l" rtl="0">
              <a:lnSpc>
                <a:spcPct val="105000"/>
              </a:lnSpc>
              <a:spcBef>
                <a:spcPts val="1100"/>
              </a:spcBef>
              <a:spcAft>
                <a:spcPts val="0"/>
              </a:spcAft>
              <a:buNone/>
            </a:pPr>
            <a:r>
              <a:rPr lang="es" sz="1200">
                <a:latin typeface="Tahoma"/>
                <a:ea typeface="Tahoma"/>
                <a:cs typeface="Tahoma"/>
                <a:sym typeface="Tahoma"/>
              </a:rPr>
              <a:t> </a:t>
            </a:r>
            <a:endParaRPr sz="1200">
              <a:latin typeface="Tahoma"/>
              <a:ea typeface="Tahoma"/>
              <a:cs typeface="Tahoma"/>
              <a:sym typeface="Tahoma"/>
            </a:endParaRPr>
          </a:p>
          <a:p>
            <a:pPr marL="457200" lvl="0" indent="0" algn="l" rtl="0">
              <a:lnSpc>
                <a:spcPct val="105000"/>
              </a:lnSpc>
              <a:spcBef>
                <a:spcPts val="800"/>
              </a:spcBef>
              <a:spcAft>
                <a:spcPts val="0"/>
              </a:spcAft>
              <a:buNone/>
            </a:pPr>
            <a:r>
              <a:rPr lang="es" sz="1200">
                <a:latin typeface="Tahoma"/>
                <a:ea typeface="Tahoma"/>
                <a:cs typeface="Tahoma"/>
                <a:sym typeface="Tahoma"/>
              </a:rPr>
              <a:t>El punto anterior, es el más diferenciador de la estrategia 2030 y se recoge en la frase con la palabra </a:t>
            </a:r>
            <a:r>
              <a:rPr lang="es" sz="1200" b="1" i="1">
                <a:latin typeface="Tahoma"/>
                <a:ea typeface="Tahoma"/>
                <a:cs typeface="Tahoma"/>
                <a:sym typeface="Tahoma"/>
              </a:rPr>
              <a:t>futuro</a:t>
            </a:r>
            <a:r>
              <a:rPr lang="es" sz="1200">
                <a:latin typeface="Tahoma"/>
                <a:ea typeface="Tahoma"/>
                <a:cs typeface="Tahoma"/>
                <a:sym typeface="Tahoma"/>
              </a:rPr>
              <a:t> , pues recoge las señales de las tendencias globales en todos los sectores. La realidad se nos impone, debemos prepararnos para competir en una industria distribuida, digitalizada, descarbonizada, integrada e incluyente, con una sociedad más participativa e informada.</a:t>
            </a:r>
            <a:endParaRPr sz="1200">
              <a:latin typeface="Tahoma"/>
              <a:ea typeface="Tahoma"/>
              <a:cs typeface="Tahoma"/>
              <a:sym typeface="Tahoma"/>
            </a:endParaRPr>
          </a:p>
          <a:p>
            <a:pPr marL="457200" lvl="0" indent="0" algn="l" rtl="0">
              <a:lnSpc>
                <a:spcPct val="115000"/>
              </a:lnSpc>
              <a:spcBef>
                <a:spcPts val="800"/>
              </a:spcBef>
              <a:spcAft>
                <a:spcPts val="0"/>
              </a:spcAft>
              <a:buNone/>
            </a:pPr>
            <a:r>
              <a:rPr lang="es" sz="1200">
                <a:latin typeface="Tahoma"/>
                <a:ea typeface="Tahoma"/>
                <a:cs typeface="Tahoma"/>
                <a:sym typeface="Tahoma"/>
              </a:rPr>
              <a:t>ISA siempre ha tenido estos elementos en cuenta, pero es la primera vez que la estrategia lo hace explícito como un imperativo con mayor determinación, iniciativas concretas e incluso decisiones de inversión en innovación disruptiva, nuevos negocios de energía y emprendimiento.</a:t>
            </a:r>
            <a:endParaRPr sz="1200">
              <a:latin typeface="Tahoma"/>
              <a:ea typeface="Tahoma"/>
              <a:cs typeface="Tahoma"/>
              <a:sym typeface="Tahoma"/>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endParaRPr/>
          </a:p>
          <a:p>
            <a:pPr marL="457200" lvl="0" indent="0" algn="l" rtl="0">
              <a:lnSpc>
                <a:spcPct val="115000"/>
              </a:lnSpc>
              <a:spcBef>
                <a:spcPts val="800"/>
              </a:spcBef>
              <a:spcAft>
                <a:spcPts val="0"/>
              </a:spcAft>
              <a:buNone/>
            </a:pPr>
            <a:r>
              <a:rPr lang="es"/>
              <a:t>uptiva, nuevos negocios de energía y emprendimient</a:t>
            </a:r>
            <a:endParaRPr/>
          </a:p>
          <a:p>
            <a:pPr marL="457200" lvl="0" indent="0" algn="l" rtl="0">
              <a:lnSpc>
                <a:spcPct val="115000"/>
              </a:lnSpc>
              <a:spcBef>
                <a:spcPts val="800"/>
              </a:spcBef>
              <a:spcAft>
                <a:spcPts val="0"/>
              </a:spcAft>
              <a:buNone/>
            </a:pPr>
            <a:r>
              <a:rPr lang="es"/>
              <a:t>o.</a:t>
            </a:r>
            <a:endParaRPr/>
          </a:p>
          <a:p>
            <a:pPr marL="0" lvl="0" indent="-228600" algn="just" rtl="0">
              <a:lnSpc>
                <a:spcPct val="115000"/>
              </a:lnSpc>
              <a:spcBef>
                <a:spcPts val="800"/>
              </a:spcBef>
              <a:spcAft>
                <a:spcPts val="0"/>
              </a:spcAft>
              <a:buNone/>
            </a:pPr>
            <a:endParaRPr sz="1200">
              <a:latin typeface="Georgia"/>
              <a:ea typeface="Georgia"/>
              <a:cs typeface="Georgia"/>
              <a:sym typeface="Georgia"/>
            </a:endParaRPr>
          </a:p>
        </p:txBody>
      </p:sp>
    </p:spTree>
    <p:extLst>
      <p:ext uri="{BB962C8B-B14F-4D97-AF65-F5344CB8AC3E}">
        <p14:creationId xmlns:p14="http://schemas.microsoft.com/office/powerpoint/2010/main" val="3185565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1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1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1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20.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1.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25.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6.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7.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129.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0.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png"/><Relationship Id="rId2" Type="http://schemas.openxmlformats.org/officeDocument/2006/relationships/tags" Target="../tags/tag13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2.png"/><Relationship Id="rId2" Type="http://schemas.openxmlformats.org/officeDocument/2006/relationships/tags" Target="../tags/tag141.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4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4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4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png"/><Relationship Id="rId2" Type="http://schemas.openxmlformats.org/officeDocument/2006/relationships/tags" Target="../tags/tag39.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2.png"/><Relationship Id="rId2" Type="http://schemas.openxmlformats.org/officeDocument/2006/relationships/tags" Target="../tags/tag68.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3.jpg"/></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7.png"/><Relationship Id="rId2" Type="http://schemas.openxmlformats.org/officeDocument/2006/relationships/tags" Target="../tags/tag86.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3.jpg"/></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059602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41030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359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62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51305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321049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04869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83872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36307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2296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06"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40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91167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68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06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587740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98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475424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91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79847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3234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2620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30"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415560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189188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15864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3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2739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75234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932994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2051375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86629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1608512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7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628530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0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7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364892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2"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480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5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3025040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1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672982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1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424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2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3681811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4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91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93548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5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
        <p:nvSpPr>
          <p:cNvPr id="24" name="Freeform 18"/>
          <p:cNvSpPr/>
          <p:nvPr userDrawn="1"/>
        </p:nvSpPr>
        <p:spPr bwMode="white">
          <a:xfrm>
            <a:off x="0" y="0"/>
            <a:ext cx="8998226"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7" name="TextBox 2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8"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80668" y="3470337"/>
            <a:ext cx="1476000" cy="352849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95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
        <p:nvSpPr>
          <p:cNvPr id="21"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2"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3"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4" name="TextBox 2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5"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71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3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
        <p:nvSpPr>
          <p:cNvPr id="24"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7" name="TextBox 2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8"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94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1998" cy="6857999"/>
          </a:xfrm>
          <a:prstGeom prst="rect">
            <a:avLst/>
          </a:prstGeom>
        </p:spPr>
      </p:pic>
      <p:sp>
        <p:nvSpPr>
          <p:cNvPr id="11" name="CuadroTexto 10"/>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5" name="Imagen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047293" cy="2600579"/>
          </a:xfrm>
          <a:prstGeom prst="rect">
            <a:avLst/>
          </a:prstGeom>
        </p:spPr>
      </p:pic>
    </p:spTree>
    <p:extLst>
      <p:ext uri="{BB962C8B-B14F-4D97-AF65-F5344CB8AC3E}">
        <p14:creationId xmlns:p14="http://schemas.microsoft.com/office/powerpoint/2010/main" val="3252761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884229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ortada con título">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1998" cy="6857999"/>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
            <a:ext cx="12191998" cy="6857999"/>
          </a:xfrm>
          <a:prstGeom prst="rect">
            <a:avLst/>
          </a:prstGeom>
        </p:spPr>
      </p:pic>
      <p:sp>
        <p:nvSpPr>
          <p:cNvPr id="10" name="Título 1"/>
          <p:cNvSpPr>
            <a:spLocks noGrp="1"/>
          </p:cNvSpPr>
          <p:nvPr>
            <p:ph type="ctrTitle"/>
          </p:nvPr>
        </p:nvSpPr>
        <p:spPr>
          <a:xfrm>
            <a:off x="1874520" y="3178685"/>
            <a:ext cx="9766618" cy="1141573"/>
          </a:xfrm>
        </p:spPr>
        <p:txBody>
          <a:bodyPr wrap="none" lIns="0" anchor="b">
            <a:noAutofit/>
          </a:bodyPr>
          <a:lstStyle>
            <a:lvl1pPr algn="l">
              <a:defRPr sz="3200" b="0">
                <a:solidFill>
                  <a:schemeClr val="bg1"/>
                </a:solidFill>
                <a:latin typeface="+mn-lt"/>
              </a:defRPr>
            </a:lvl1pPr>
          </a:lstStyle>
          <a:p>
            <a:r>
              <a:rPr lang="es-ES"/>
              <a:t>Haga clic para modificar el estilo de título del patrón</a:t>
            </a:r>
            <a:endParaRPr lang="es-CO" dirty="0"/>
          </a:p>
        </p:txBody>
      </p:sp>
      <p:sp>
        <p:nvSpPr>
          <p:cNvPr id="11" name="Subtítulo 2"/>
          <p:cNvSpPr>
            <a:spLocks noGrp="1"/>
          </p:cNvSpPr>
          <p:nvPr>
            <p:ph type="subTitle" idx="1" hasCustomPrompt="1"/>
          </p:nvPr>
        </p:nvSpPr>
        <p:spPr>
          <a:xfrm>
            <a:off x="1874520" y="4352544"/>
            <a:ext cx="9766618" cy="1666270"/>
          </a:xfrm>
        </p:spPr>
        <p:txBody>
          <a:bodyPr wrap="none" lIns="0">
            <a:noAutofit/>
          </a:bodyPr>
          <a:lstStyle>
            <a:lvl1pPr marL="0" indent="0" algn="l">
              <a:buNone/>
              <a:defRPr sz="2400" b="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17" name="CuadroTexto 16"/>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9" name="Imagen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047293" cy="2600579"/>
          </a:xfrm>
          <a:prstGeom prst="rect">
            <a:avLst/>
          </a:prstGeom>
        </p:spPr>
      </p:pic>
    </p:spTree>
    <p:extLst>
      <p:ext uri="{BB962C8B-B14F-4D97-AF65-F5344CB8AC3E}">
        <p14:creationId xmlns:p14="http://schemas.microsoft.com/office/powerpoint/2010/main" val="25255875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Separador título - Blanco">
    <p:spTree>
      <p:nvGrpSpPr>
        <p:cNvPr id="1" name=""/>
        <p:cNvGrpSpPr/>
        <p:nvPr/>
      </p:nvGrpSpPr>
      <p:grpSpPr>
        <a:xfrm>
          <a:off x="0" y="0"/>
          <a:ext cx="0" cy="0"/>
          <a:chOff x="0" y="0"/>
          <a:chExt cx="0" cy="0"/>
        </a:xfrm>
      </p:grpSpPr>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accent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9426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Separador título - Cian">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bg1"/>
                </a:solidFill>
              </a:rPr>
              <a:t>© TODOS LOS DERECHOS RESERVADOS POR INTERCONEXI</a:t>
            </a:r>
            <a:r>
              <a:rPr lang="es-ES" sz="800" dirty="0">
                <a:solidFill>
                  <a:schemeClr val="bg1"/>
                </a:solidFill>
              </a:rPr>
              <a:t>ÓN ELÉCTRICA S.A. E.S.P.</a:t>
            </a:r>
            <a:endParaRPr lang="es-ES_tradnl" sz="800" dirty="0">
              <a:solidFill>
                <a:schemeClr val="bg1"/>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18343579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Separador título - Azul">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12151737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eparador título - Degrade1">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
            <a:ext cx="12191998" cy="6857998"/>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13279918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Separador título - Degrade2">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0"/>
            <a:ext cx="12191996" cy="6857998"/>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32140576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Separador título - Degrade3">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0"/>
            <a:ext cx="12191996"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26213048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Separador título - Degrade4">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0"/>
            <a:ext cx="12191994"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21016103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Separador título - Degrade5">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0"/>
            <a:ext cx="12191994"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Tree>
    <p:extLst>
      <p:ext uri="{BB962C8B-B14F-4D97-AF65-F5344CB8AC3E}">
        <p14:creationId xmlns:p14="http://schemas.microsoft.com/office/powerpoint/2010/main" val="434060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Separador título - foto1">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1" cy="6857995"/>
          </a:xfrm>
          <a:prstGeom prst="rect">
            <a:avLst/>
          </a:prstGeom>
        </p:spPr>
      </p:pic>
      <p:sp>
        <p:nvSpPr>
          <p:cNvPr id="2"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Haga clic para modificar el estilo de título del patrón</a:t>
            </a:r>
            <a:endParaRPr lang="es-CO" dirty="0"/>
          </a:p>
        </p:txBody>
      </p:sp>
      <p:sp>
        <p:nvSpPr>
          <p:cNvPr id="3"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8" name="Conector recto 7"/>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50863" y="6308725"/>
            <a:ext cx="3988769" cy="529763"/>
          </a:xfrm>
          <a:prstGeom prst="rect">
            <a:avLst/>
          </a:prstGeom>
          <a:noFill/>
        </p:spPr>
        <p:txBody>
          <a:bodyPr wrap="square" lIns="0" rtlCol="0" anchor="ctr">
            <a:noAutofit/>
          </a:bodyPr>
          <a:lstStyle/>
          <a:p>
            <a:pPr algn="l"/>
            <a:r>
              <a:rPr lang="es-ES_tradnl" sz="800" dirty="0">
                <a:solidFill>
                  <a:schemeClr val="accent1"/>
                </a:solidFill>
              </a:rPr>
              <a:t>© TODOS LOS DERECHOS RESERVADOS POR</a:t>
            </a:r>
            <a:br>
              <a:rPr lang="es-ES_tradnl" sz="800" dirty="0">
                <a:solidFill>
                  <a:schemeClr val="accent1"/>
                </a:solidFill>
              </a:rPr>
            </a:br>
            <a:r>
              <a:rPr lang="es-ES_tradnl" sz="800" dirty="0">
                <a:solidFill>
                  <a:schemeClr val="accent1"/>
                </a:solidFill>
              </a:rPr>
              <a:t>INTERCONEXI</a:t>
            </a:r>
            <a:r>
              <a:rPr lang="es-ES" sz="800" dirty="0">
                <a:solidFill>
                  <a:schemeClr val="accent1"/>
                </a:solidFill>
              </a:rPr>
              <a:t>ÓN ELÉCTRICA S.A. E.S.P.</a:t>
            </a:r>
            <a:endParaRPr lang="es-ES_tradnl" sz="800" dirty="0">
              <a:solidFill>
                <a:schemeClr val="accent1"/>
              </a:solidFill>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269" y="181538"/>
            <a:ext cx="2632257" cy="1224000"/>
          </a:xfrm>
          <a:prstGeom prst="rect">
            <a:avLst/>
          </a:prstGeom>
        </p:spPr>
      </p:pic>
    </p:spTree>
    <p:extLst>
      <p:ext uri="{BB962C8B-B14F-4D97-AF65-F5344CB8AC3E}">
        <p14:creationId xmlns:p14="http://schemas.microsoft.com/office/powerpoint/2010/main" val="250895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31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eparador título - foto2">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6857996"/>
          </a:xfrm>
          <a:prstGeom prst="rect">
            <a:avLst/>
          </a:prstGeom>
        </p:spPr>
      </p:pic>
      <p:sp>
        <p:nvSpPr>
          <p:cNvPr id="11" name="Título 1"/>
          <p:cNvSpPr>
            <a:spLocks noGrp="1"/>
          </p:cNvSpPr>
          <p:nvPr>
            <p:ph type="ctrTitle"/>
          </p:nvPr>
        </p:nvSpPr>
        <p:spPr>
          <a:xfrm>
            <a:off x="8059918"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Haga clic para modificar el estilo de título del patrón</a:t>
            </a:r>
            <a:endParaRPr lang="es-CO" dirty="0"/>
          </a:p>
        </p:txBody>
      </p:sp>
      <p:sp>
        <p:nvSpPr>
          <p:cNvPr id="12" name="Subtítulo 2"/>
          <p:cNvSpPr>
            <a:spLocks noGrp="1"/>
          </p:cNvSpPr>
          <p:nvPr>
            <p:ph type="subTitle" idx="1"/>
          </p:nvPr>
        </p:nvSpPr>
        <p:spPr>
          <a:xfrm>
            <a:off x="8059918"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13" name="Conector recto 12"/>
          <p:cNvCxnSpPr/>
          <p:nvPr/>
        </p:nvCxnSpPr>
        <p:spPr>
          <a:xfrm>
            <a:off x="8059918"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
        <p:nvSpPr>
          <p:cNvPr id="15" name="CuadroTexto 14"/>
          <p:cNvSpPr txBox="1"/>
          <p:nvPr userDrawn="1"/>
        </p:nvSpPr>
        <p:spPr>
          <a:xfrm>
            <a:off x="7856143" y="6308725"/>
            <a:ext cx="3784995" cy="529763"/>
          </a:xfrm>
          <a:prstGeom prst="rect">
            <a:avLst/>
          </a:prstGeom>
          <a:noFill/>
        </p:spPr>
        <p:txBody>
          <a:bodyPr wrap="square" lIns="0" rIns="0" rtlCol="0" anchor="ctr">
            <a:noAutofit/>
          </a:bodyPr>
          <a:lstStyle/>
          <a:p>
            <a:pPr algn="r"/>
            <a:r>
              <a:rPr lang="es-ES_tradnl" sz="800" dirty="0">
                <a:solidFill>
                  <a:schemeClr val="accent1"/>
                </a:solidFill>
              </a:rPr>
              <a:t>© TODOS LOS DERECHOS RESERVADOS POR</a:t>
            </a:r>
            <a:br>
              <a:rPr lang="es-ES_tradnl" sz="800" dirty="0">
                <a:solidFill>
                  <a:schemeClr val="accent1"/>
                </a:solidFill>
              </a:rPr>
            </a:br>
            <a:r>
              <a:rPr lang="es-ES_tradnl" sz="800" dirty="0">
                <a:solidFill>
                  <a:schemeClr val="accent1"/>
                </a:solidFill>
              </a:rPr>
              <a:t>INTERCONEXI</a:t>
            </a:r>
            <a:r>
              <a:rPr lang="es-ES" sz="800" dirty="0">
                <a:solidFill>
                  <a:schemeClr val="accent1"/>
                </a:solidFill>
              </a:rPr>
              <a:t>ÓN ELÉCTRICA S.A. E.S.P.</a:t>
            </a:r>
            <a:endParaRPr lang="es-ES_tradnl" sz="800" dirty="0">
              <a:solidFill>
                <a:schemeClr val="accent1"/>
              </a:solidFill>
            </a:endParaRPr>
          </a:p>
        </p:txBody>
      </p:sp>
    </p:spTree>
    <p:extLst>
      <p:ext uri="{BB962C8B-B14F-4D97-AF65-F5344CB8AC3E}">
        <p14:creationId xmlns:p14="http://schemas.microsoft.com/office/powerpoint/2010/main" val="2578477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eparador título - foto3">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6857995"/>
          </a:xfrm>
          <a:prstGeom prst="rect">
            <a:avLst/>
          </a:prstGeom>
        </p:spPr>
      </p:pic>
      <p:sp>
        <p:nvSpPr>
          <p:cNvPr id="11"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Haga clic para modificar el estilo de título del patrón</a:t>
            </a:r>
            <a:endParaRPr lang="es-CO" dirty="0"/>
          </a:p>
        </p:txBody>
      </p:sp>
      <p:sp>
        <p:nvSpPr>
          <p:cNvPr id="12"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13" name="Conector recto 12"/>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269" y="181538"/>
            <a:ext cx="2632257" cy="1224000"/>
          </a:xfrm>
          <a:prstGeom prst="rect">
            <a:avLst/>
          </a:prstGeom>
        </p:spPr>
      </p:pic>
      <p:sp>
        <p:nvSpPr>
          <p:cNvPr id="10" name="CuadroTexto 9"/>
          <p:cNvSpPr txBox="1"/>
          <p:nvPr userDrawn="1"/>
        </p:nvSpPr>
        <p:spPr>
          <a:xfrm>
            <a:off x="550863" y="6308725"/>
            <a:ext cx="3988769" cy="529763"/>
          </a:xfrm>
          <a:prstGeom prst="rect">
            <a:avLst/>
          </a:prstGeom>
          <a:noFill/>
        </p:spPr>
        <p:txBody>
          <a:bodyPr wrap="square" lIns="0" rtlCol="0" anchor="ctr">
            <a:noAutofit/>
          </a:bodyPr>
          <a:lstStyle/>
          <a:p>
            <a:pPr algn="l"/>
            <a:r>
              <a:rPr lang="es-ES_tradnl" sz="800" dirty="0">
                <a:solidFill>
                  <a:schemeClr val="accent1"/>
                </a:solidFill>
              </a:rPr>
              <a:t>© TODOS LOS DERECHOS RESERVADOS POR</a:t>
            </a:r>
            <a:br>
              <a:rPr lang="es-ES_tradnl" sz="800" dirty="0">
                <a:solidFill>
                  <a:schemeClr val="accent1"/>
                </a:solidFill>
              </a:rPr>
            </a:br>
            <a:r>
              <a:rPr lang="es-ES_tradnl" sz="800" dirty="0">
                <a:solidFill>
                  <a:schemeClr val="accent1"/>
                </a:solidFill>
              </a:rPr>
              <a:t>INTERCONEXI</a:t>
            </a:r>
            <a:r>
              <a:rPr lang="es-ES" sz="800" dirty="0">
                <a:solidFill>
                  <a:schemeClr val="accent1"/>
                </a:solidFill>
              </a:rPr>
              <a:t>ÓN ELÉCTRICA S.A. E.S.P.</a:t>
            </a:r>
            <a:endParaRPr lang="es-ES_tradnl" sz="800" dirty="0">
              <a:solidFill>
                <a:schemeClr val="accent1"/>
              </a:solidFill>
            </a:endParaRPr>
          </a:p>
        </p:txBody>
      </p:sp>
    </p:spTree>
    <p:extLst>
      <p:ext uri="{BB962C8B-B14F-4D97-AF65-F5344CB8AC3E}">
        <p14:creationId xmlns:p14="http://schemas.microsoft.com/office/powerpoint/2010/main" val="14807911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Separador título - foto4">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6857995"/>
          </a:xfrm>
          <a:prstGeom prst="rect">
            <a:avLst/>
          </a:prstGeom>
        </p:spPr>
      </p:pic>
      <p:sp>
        <p:nvSpPr>
          <p:cNvPr id="10" name="Título 1"/>
          <p:cNvSpPr>
            <a:spLocks noGrp="1"/>
          </p:cNvSpPr>
          <p:nvPr>
            <p:ph type="ctrTitle"/>
          </p:nvPr>
        </p:nvSpPr>
        <p:spPr>
          <a:xfrm>
            <a:off x="8059918"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Haga clic para modificar el estilo de título del patrón</a:t>
            </a:r>
            <a:endParaRPr lang="es-CO" dirty="0"/>
          </a:p>
        </p:txBody>
      </p:sp>
      <p:sp>
        <p:nvSpPr>
          <p:cNvPr id="11" name="Subtítulo 2"/>
          <p:cNvSpPr>
            <a:spLocks noGrp="1"/>
          </p:cNvSpPr>
          <p:nvPr>
            <p:ph type="subTitle" idx="1"/>
          </p:nvPr>
        </p:nvSpPr>
        <p:spPr>
          <a:xfrm>
            <a:off x="8059918"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12" name="Conector recto 11"/>
          <p:cNvCxnSpPr/>
          <p:nvPr/>
        </p:nvCxnSpPr>
        <p:spPr>
          <a:xfrm>
            <a:off x="8059918"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9981" y="181538"/>
            <a:ext cx="2632257" cy="1224000"/>
          </a:xfrm>
          <a:prstGeom prst="rect">
            <a:avLst/>
          </a:prstGeom>
        </p:spPr>
      </p:pic>
      <p:sp>
        <p:nvSpPr>
          <p:cNvPr id="13" name="CuadroTexto 12"/>
          <p:cNvSpPr txBox="1"/>
          <p:nvPr userDrawn="1"/>
        </p:nvSpPr>
        <p:spPr>
          <a:xfrm>
            <a:off x="7856143" y="6308725"/>
            <a:ext cx="3784995" cy="529763"/>
          </a:xfrm>
          <a:prstGeom prst="rect">
            <a:avLst/>
          </a:prstGeom>
          <a:noFill/>
        </p:spPr>
        <p:txBody>
          <a:bodyPr wrap="square" lIns="0" rIns="0" rtlCol="0" anchor="ctr">
            <a:noAutofit/>
          </a:bodyPr>
          <a:lstStyle/>
          <a:p>
            <a:pPr algn="r"/>
            <a:r>
              <a:rPr lang="es-ES_tradnl" sz="800" dirty="0">
                <a:solidFill>
                  <a:schemeClr val="accent1"/>
                </a:solidFill>
              </a:rPr>
              <a:t>© TODOS LOS DERECHOS RESERVADOS POR</a:t>
            </a:r>
            <a:br>
              <a:rPr lang="es-ES_tradnl" sz="800" dirty="0">
                <a:solidFill>
                  <a:schemeClr val="accent1"/>
                </a:solidFill>
              </a:rPr>
            </a:br>
            <a:r>
              <a:rPr lang="es-ES_tradnl" sz="800" dirty="0">
                <a:solidFill>
                  <a:schemeClr val="accent1"/>
                </a:solidFill>
              </a:rPr>
              <a:t>INTERCONEXI</a:t>
            </a:r>
            <a:r>
              <a:rPr lang="es-ES" sz="800" dirty="0">
                <a:solidFill>
                  <a:schemeClr val="accent1"/>
                </a:solidFill>
              </a:rPr>
              <a:t>ÓN ELÉCTRICA S.A. E.S.P.</a:t>
            </a:r>
            <a:endParaRPr lang="es-ES_tradnl" sz="800" dirty="0">
              <a:solidFill>
                <a:schemeClr val="accent1"/>
              </a:solidFill>
            </a:endParaRPr>
          </a:p>
        </p:txBody>
      </p:sp>
    </p:spTree>
    <p:extLst>
      <p:ext uri="{BB962C8B-B14F-4D97-AF65-F5344CB8AC3E}">
        <p14:creationId xmlns:p14="http://schemas.microsoft.com/office/powerpoint/2010/main" val="28354280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eparador título - foto5">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1" cy="6857994"/>
          </a:xfrm>
          <a:prstGeom prst="rect">
            <a:avLst/>
          </a:prstGeom>
        </p:spPr>
      </p:pic>
      <p:sp>
        <p:nvSpPr>
          <p:cNvPr id="11"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Haga clic para modificar el estilo de título del patrón</a:t>
            </a:r>
            <a:endParaRPr lang="es-CO" dirty="0"/>
          </a:p>
        </p:txBody>
      </p:sp>
      <p:sp>
        <p:nvSpPr>
          <p:cNvPr id="12"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dirty="0"/>
          </a:p>
        </p:txBody>
      </p:sp>
      <p:cxnSp>
        <p:nvCxnSpPr>
          <p:cNvPr id="13" name="Conector recto 12"/>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269" y="181538"/>
            <a:ext cx="2632257" cy="1224000"/>
          </a:xfrm>
          <a:prstGeom prst="rect">
            <a:avLst/>
          </a:prstGeom>
        </p:spPr>
      </p:pic>
      <p:sp>
        <p:nvSpPr>
          <p:cNvPr id="10" name="CuadroTexto 9"/>
          <p:cNvSpPr txBox="1"/>
          <p:nvPr userDrawn="1"/>
        </p:nvSpPr>
        <p:spPr>
          <a:xfrm>
            <a:off x="550863" y="6308725"/>
            <a:ext cx="3988769" cy="529763"/>
          </a:xfrm>
          <a:prstGeom prst="rect">
            <a:avLst/>
          </a:prstGeom>
          <a:noFill/>
        </p:spPr>
        <p:txBody>
          <a:bodyPr wrap="square" lIns="0" rtlCol="0" anchor="ctr">
            <a:noAutofit/>
          </a:bodyPr>
          <a:lstStyle/>
          <a:p>
            <a:pPr algn="l"/>
            <a:r>
              <a:rPr lang="es-ES_tradnl" sz="800" dirty="0">
                <a:solidFill>
                  <a:schemeClr val="accent1"/>
                </a:solidFill>
              </a:rPr>
              <a:t>© TODOS LOS DERECHOS RESERVADOS POR</a:t>
            </a:r>
            <a:br>
              <a:rPr lang="es-ES_tradnl" sz="800" dirty="0">
                <a:solidFill>
                  <a:schemeClr val="accent1"/>
                </a:solidFill>
              </a:rPr>
            </a:br>
            <a:r>
              <a:rPr lang="es-ES_tradnl" sz="800" dirty="0">
                <a:solidFill>
                  <a:schemeClr val="accent1"/>
                </a:solidFill>
              </a:rPr>
              <a:t>INTERCONEXI</a:t>
            </a:r>
            <a:r>
              <a:rPr lang="es-ES" sz="800" dirty="0">
                <a:solidFill>
                  <a:schemeClr val="accent1"/>
                </a:solidFill>
              </a:rPr>
              <a:t>ÓN ELÉCTRICA S.A. E.S.P.</a:t>
            </a:r>
            <a:endParaRPr lang="es-ES_tradnl" sz="800" dirty="0">
              <a:solidFill>
                <a:schemeClr val="accent1"/>
              </a:solidFill>
            </a:endParaRPr>
          </a:p>
        </p:txBody>
      </p:sp>
    </p:spTree>
    <p:extLst>
      <p:ext uri="{BB962C8B-B14F-4D97-AF65-F5344CB8AC3E}">
        <p14:creationId xmlns:p14="http://schemas.microsoft.com/office/powerpoint/2010/main" val="7855676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Marcador de número de diapositiva 6"/>
          <p:cNvSpPr>
            <a:spLocks noGrp="1"/>
          </p:cNvSpPr>
          <p:nvPr>
            <p:ph type="sldNum" sz="quarter" idx="10"/>
          </p:nvPr>
        </p:nvSpPr>
        <p:spPr/>
        <p:txBody>
          <a:bodyPr/>
          <a:lstStyle/>
          <a:p>
            <a:fld id="{F6CE38E2-3800-D242-8BE4-CBD46CB080C4}" type="slidenum">
              <a:rPr lang="es-ES_tradnl" smtClean="0"/>
              <a:t>‹Nº›</a:t>
            </a:fld>
            <a:endParaRPr lang="es-ES_tradnl" dirty="0"/>
          </a:p>
        </p:txBody>
      </p:sp>
      <p:sp>
        <p:nvSpPr>
          <p:cNvPr id="6" name="Título 1"/>
          <p:cNvSpPr>
            <a:spLocks noGrp="1"/>
          </p:cNvSpPr>
          <p:nvPr>
            <p:ph type="title"/>
          </p:nvPr>
        </p:nvSpPr>
        <p:spPr>
          <a:xfrm>
            <a:off x="554182" y="163967"/>
            <a:ext cx="7950547" cy="108334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668443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50863" y="1520825"/>
            <a:ext cx="11090275" cy="2852737"/>
          </a:xfrm>
        </p:spPr>
        <p:txBody>
          <a:bodyPr anchor="b">
            <a:normAutofit/>
          </a:bodyPr>
          <a:lstStyle>
            <a:lvl1pPr>
              <a:defRPr sz="3200"/>
            </a:lvl1pPr>
          </a:lstStyle>
          <a:p>
            <a:r>
              <a:rPr lang="es-ES"/>
              <a:t>Haga clic para modificar el estilo de título del patrón</a:t>
            </a:r>
            <a:endParaRPr lang="es-CO" dirty="0"/>
          </a:p>
        </p:txBody>
      </p:sp>
      <p:sp>
        <p:nvSpPr>
          <p:cNvPr id="3" name="Marcador de texto 2"/>
          <p:cNvSpPr>
            <a:spLocks noGrp="1"/>
          </p:cNvSpPr>
          <p:nvPr>
            <p:ph type="body" idx="1"/>
          </p:nvPr>
        </p:nvSpPr>
        <p:spPr>
          <a:xfrm>
            <a:off x="550863" y="4373562"/>
            <a:ext cx="11090275" cy="1935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Marcador de número de diapositiva 6"/>
          <p:cNvSpPr>
            <a:spLocks noGrp="1"/>
          </p:cNvSpPr>
          <p:nvPr>
            <p:ph type="sldNum" sz="quarter" idx="10"/>
          </p:nvPr>
        </p:nvSpPr>
        <p:spPr/>
        <p:txBody>
          <a:bodyPr/>
          <a:lstStyle/>
          <a:p>
            <a:fld id="{F6CE38E2-3800-D242-8BE4-CBD46CB080C4}" type="slidenum">
              <a:rPr lang="es-ES_tradnl" smtClean="0"/>
              <a:t>‹Nº›</a:t>
            </a:fld>
            <a:endParaRPr lang="es-ES_tradnl" dirty="0"/>
          </a:p>
        </p:txBody>
      </p:sp>
    </p:spTree>
    <p:extLst>
      <p:ext uri="{BB962C8B-B14F-4D97-AF65-F5344CB8AC3E}">
        <p14:creationId xmlns:p14="http://schemas.microsoft.com/office/powerpoint/2010/main" val="8534571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50863" y="1520825"/>
            <a:ext cx="5468937" cy="45370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contenido 3"/>
          <p:cNvSpPr>
            <a:spLocks noGrp="1"/>
          </p:cNvSpPr>
          <p:nvPr>
            <p:ph sz="half" idx="2"/>
          </p:nvPr>
        </p:nvSpPr>
        <p:spPr>
          <a:xfrm>
            <a:off x="6172200" y="1520825"/>
            <a:ext cx="5468938" cy="45370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número de diapositiva 7"/>
          <p:cNvSpPr>
            <a:spLocks noGrp="1"/>
          </p:cNvSpPr>
          <p:nvPr>
            <p:ph type="sldNum" sz="quarter" idx="10"/>
          </p:nvPr>
        </p:nvSpPr>
        <p:spPr/>
        <p:txBody>
          <a:bodyPr/>
          <a:lstStyle/>
          <a:p>
            <a:fld id="{F6CE38E2-3800-D242-8BE4-CBD46CB080C4}" type="slidenum">
              <a:rPr lang="es-ES_tradnl" smtClean="0"/>
              <a:t>‹Nº›</a:t>
            </a:fld>
            <a:endParaRPr lang="es-ES_tradnl" dirty="0"/>
          </a:p>
        </p:txBody>
      </p:sp>
      <p:sp>
        <p:nvSpPr>
          <p:cNvPr id="9" name="Título 1"/>
          <p:cNvSpPr>
            <a:spLocks noGrp="1"/>
          </p:cNvSpPr>
          <p:nvPr>
            <p:ph type="title"/>
          </p:nvPr>
        </p:nvSpPr>
        <p:spPr>
          <a:xfrm>
            <a:off x="554182" y="163967"/>
            <a:ext cx="7950547" cy="108334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1965727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54182" y="1520825"/>
            <a:ext cx="54433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554182" y="2505075"/>
            <a:ext cx="5443393" cy="38036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520825"/>
            <a:ext cx="54689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468938" cy="38036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número de diapositiva 9"/>
          <p:cNvSpPr>
            <a:spLocks noGrp="1"/>
          </p:cNvSpPr>
          <p:nvPr>
            <p:ph type="sldNum" sz="quarter" idx="10"/>
          </p:nvPr>
        </p:nvSpPr>
        <p:spPr/>
        <p:txBody>
          <a:bodyPr/>
          <a:lstStyle/>
          <a:p>
            <a:fld id="{F6CE38E2-3800-D242-8BE4-CBD46CB080C4}" type="slidenum">
              <a:rPr lang="es-ES_tradnl" smtClean="0"/>
              <a:t>‹Nº›</a:t>
            </a:fld>
            <a:endParaRPr lang="es-ES_tradnl" dirty="0"/>
          </a:p>
        </p:txBody>
      </p:sp>
      <p:sp>
        <p:nvSpPr>
          <p:cNvPr id="11" name="Título 1"/>
          <p:cNvSpPr>
            <a:spLocks noGrp="1"/>
          </p:cNvSpPr>
          <p:nvPr>
            <p:ph type="title"/>
          </p:nvPr>
        </p:nvSpPr>
        <p:spPr>
          <a:xfrm>
            <a:off x="554182" y="163967"/>
            <a:ext cx="7950547" cy="108334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7242551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8007" y="1520825"/>
            <a:ext cx="6803131" cy="47879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texto 3"/>
          <p:cNvSpPr>
            <a:spLocks noGrp="1"/>
          </p:cNvSpPr>
          <p:nvPr>
            <p:ph type="body" sz="half" idx="2"/>
          </p:nvPr>
        </p:nvSpPr>
        <p:spPr>
          <a:xfrm>
            <a:off x="550863" y="1520825"/>
            <a:ext cx="3932237" cy="4787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Marcador de número de diapositiva 7"/>
          <p:cNvSpPr>
            <a:spLocks noGrp="1"/>
          </p:cNvSpPr>
          <p:nvPr>
            <p:ph type="sldNum" sz="quarter" idx="10"/>
          </p:nvPr>
        </p:nvSpPr>
        <p:spPr/>
        <p:txBody>
          <a:bodyPr/>
          <a:lstStyle/>
          <a:p>
            <a:fld id="{F6CE38E2-3800-D242-8BE4-CBD46CB080C4}" type="slidenum">
              <a:rPr lang="es-ES_tradnl" smtClean="0"/>
              <a:t>‹Nº›</a:t>
            </a:fld>
            <a:endParaRPr lang="es-ES_tradnl" dirty="0"/>
          </a:p>
        </p:txBody>
      </p:sp>
      <p:sp>
        <p:nvSpPr>
          <p:cNvPr id="7" name="Título 1"/>
          <p:cNvSpPr>
            <a:spLocks noGrp="1"/>
          </p:cNvSpPr>
          <p:nvPr>
            <p:ph type="title"/>
          </p:nvPr>
        </p:nvSpPr>
        <p:spPr>
          <a:xfrm>
            <a:off x="554183" y="163967"/>
            <a:ext cx="3928918" cy="1083342"/>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1836317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6" name="Marcador de número de diapositiva 5"/>
          <p:cNvSpPr>
            <a:spLocks noGrp="1"/>
          </p:cNvSpPr>
          <p:nvPr>
            <p:ph type="sldNum" sz="quarter" idx="10"/>
          </p:nvPr>
        </p:nvSpPr>
        <p:spPr/>
        <p:txBody>
          <a:bodyPr/>
          <a:lstStyle/>
          <a:p>
            <a:fld id="{F6CE38E2-3800-D242-8BE4-CBD46CB080C4}" type="slidenum">
              <a:rPr lang="es-ES_tradnl" smtClean="0"/>
              <a:t>‹Nº›</a:t>
            </a:fld>
            <a:endParaRPr lang="es-ES_tradnl" dirty="0"/>
          </a:p>
        </p:txBody>
      </p:sp>
    </p:spTree>
    <p:extLst>
      <p:ext uri="{BB962C8B-B14F-4D97-AF65-F5344CB8AC3E}">
        <p14:creationId xmlns:p14="http://schemas.microsoft.com/office/powerpoint/2010/main" val="330309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548127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0"/>
          </p:nvPr>
        </p:nvSpPr>
        <p:spPr/>
        <p:txBody>
          <a:bodyPr/>
          <a:lstStyle/>
          <a:p>
            <a:fld id="{F6CE38E2-3800-D242-8BE4-CBD46CB080C4}" type="slidenum">
              <a:rPr lang="es-ES_tradnl" smtClean="0"/>
              <a:t>‹Nº›</a:t>
            </a:fld>
            <a:endParaRPr lang="es-ES_tradnl" dirty="0"/>
          </a:p>
        </p:txBody>
      </p:sp>
    </p:spTree>
    <p:extLst>
      <p:ext uri="{BB962C8B-B14F-4D97-AF65-F5344CB8AC3E}">
        <p14:creationId xmlns:p14="http://schemas.microsoft.com/office/powerpoint/2010/main" val="32069059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26" name="Imagen 2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0"/>
            <a:ext cx="12191996" cy="6857998"/>
          </a:xfrm>
          <a:prstGeom prst="rect">
            <a:avLst/>
          </a:prstGeom>
        </p:spPr>
      </p:pic>
      <p:sp>
        <p:nvSpPr>
          <p:cNvPr id="7" name="CuadroTexto 6"/>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9" name="Imagen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047293" cy="2600579"/>
          </a:xfrm>
          <a:prstGeom prst="rect">
            <a:avLst/>
          </a:prstGeom>
        </p:spPr>
      </p:pic>
      <p:sp>
        <p:nvSpPr>
          <p:cNvPr id="8" name="CuadroTexto 7"/>
          <p:cNvSpPr txBox="1"/>
          <p:nvPr userDrawn="1"/>
        </p:nvSpPr>
        <p:spPr>
          <a:xfrm>
            <a:off x="10337074" y="5669427"/>
            <a:ext cx="1304064" cy="307777"/>
          </a:xfrm>
          <a:prstGeom prst="rect">
            <a:avLst/>
          </a:prstGeom>
          <a:noFill/>
        </p:spPr>
        <p:txBody>
          <a:bodyPr wrap="square" lIns="0" tIns="0" rIns="0" bIns="0" rtlCol="0">
            <a:spAutoFit/>
          </a:bodyPr>
          <a:lstStyle/>
          <a:p>
            <a:pPr algn="r"/>
            <a:r>
              <a:rPr lang="es-ES" sz="2000" dirty="0">
                <a:solidFill>
                  <a:schemeClr val="bg2"/>
                </a:solidFill>
                <a:latin typeface="+mj-lt"/>
              </a:rPr>
              <a:t>www.isa.co</a:t>
            </a:r>
            <a:endParaRPr lang="es-ES_tradnl" sz="2000" dirty="0">
              <a:solidFill>
                <a:schemeClr val="bg2"/>
              </a:solidFill>
              <a:latin typeface="+mj-lt"/>
            </a:endParaRPr>
          </a:p>
        </p:txBody>
      </p:sp>
    </p:spTree>
    <p:extLst>
      <p:ext uri="{BB962C8B-B14F-4D97-AF65-F5344CB8AC3E}">
        <p14:creationId xmlns:p14="http://schemas.microsoft.com/office/powerpoint/2010/main" val="36430523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ierre con datos">
    <p:spTree>
      <p:nvGrpSpPr>
        <p:cNvPr id="1" name=""/>
        <p:cNvGrpSpPr/>
        <p:nvPr/>
      </p:nvGrpSpPr>
      <p:grpSpPr>
        <a:xfrm>
          <a:off x="0" y="0"/>
          <a:ext cx="0" cy="0"/>
          <a:chOff x="0" y="0"/>
          <a:chExt cx="0" cy="0"/>
        </a:xfrm>
      </p:grpSpPr>
      <p:pic>
        <p:nvPicPr>
          <p:cNvPr id="34" name="Imagen 3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0"/>
            <a:ext cx="12191996" cy="6857998"/>
          </a:xfrm>
          <a:prstGeom prst="rect">
            <a:avLst/>
          </a:prstGeom>
        </p:spPr>
      </p:pic>
      <p:sp>
        <p:nvSpPr>
          <p:cNvPr id="13" name="CuadroTexto 12"/>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31" name="Imagen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5047293" cy="2600579"/>
          </a:xfrm>
          <a:prstGeom prst="rect">
            <a:avLst/>
          </a:prstGeom>
        </p:spPr>
      </p:pic>
      <p:sp>
        <p:nvSpPr>
          <p:cNvPr id="14" name="CuadroTexto 13"/>
          <p:cNvSpPr txBox="1"/>
          <p:nvPr userDrawn="1"/>
        </p:nvSpPr>
        <p:spPr>
          <a:xfrm>
            <a:off x="10337074" y="5669427"/>
            <a:ext cx="1304064" cy="307777"/>
          </a:xfrm>
          <a:prstGeom prst="rect">
            <a:avLst/>
          </a:prstGeom>
          <a:noFill/>
        </p:spPr>
        <p:txBody>
          <a:bodyPr wrap="square" lIns="0" tIns="0" rIns="0" bIns="0" rtlCol="0">
            <a:spAutoFit/>
          </a:bodyPr>
          <a:lstStyle/>
          <a:p>
            <a:pPr algn="r"/>
            <a:r>
              <a:rPr lang="es-ES" sz="2000" dirty="0">
                <a:solidFill>
                  <a:schemeClr val="bg2"/>
                </a:solidFill>
                <a:latin typeface="+mj-lt"/>
              </a:rPr>
              <a:t>www.isa.co</a:t>
            </a:r>
            <a:endParaRPr lang="es-ES_tradnl" sz="2000" dirty="0">
              <a:solidFill>
                <a:schemeClr val="bg2"/>
              </a:solidFill>
              <a:latin typeface="+mj-lt"/>
            </a:endParaRPr>
          </a:p>
        </p:txBody>
      </p:sp>
      <p:sp>
        <p:nvSpPr>
          <p:cNvPr id="15" name="CuadroTexto 14"/>
          <p:cNvSpPr txBox="1"/>
          <p:nvPr userDrawn="1"/>
        </p:nvSpPr>
        <p:spPr>
          <a:xfrm>
            <a:off x="1837509" y="5569400"/>
            <a:ext cx="1509195" cy="507831"/>
          </a:xfrm>
          <a:prstGeom prst="rect">
            <a:avLst/>
          </a:prstGeom>
          <a:noFill/>
        </p:spPr>
        <p:txBody>
          <a:bodyPr wrap="square" lIns="0" tIns="0" rIns="0" bIns="0" rtlCol="0">
            <a:spAutoFit/>
          </a:bodyPr>
          <a:lstStyle/>
          <a:p>
            <a:r>
              <a:rPr lang="es-ES_tradnl" sz="1100" b="1" dirty="0">
                <a:solidFill>
                  <a:schemeClr val="bg2"/>
                </a:solidFill>
                <a:latin typeface="+mj-lt"/>
              </a:rPr>
              <a:t>INTERCONEXIÓN</a:t>
            </a:r>
          </a:p>
          <a:p>
            <a:r>
              <a:rPr lang="es-ES_tradnl" sz="1100" b="1" dirty="0">
                <a:solidFill>
                  <a:schemeClr val="bg2"/>
                </a:solidFill>
                <a:latin typeface="+mj-lt"/>
              </a:rPr>
              <a:t>ELÉCTRICA S.A E.S.P.</a:t>
            </a:r>
          </a:p>
          <a:p>
            <a:r>
              <a:rPr lang="es-ES_tradnl" sz="1100" dirty="0">
                <a:solidFill>
                  <a:schemeClr val="bg2"/>
                </a:solidFill>
              </a:rPr>
              <a:t>NIT: 860.016.610 - 3</a:t>
            </a:r>
          </a:p>
        </p:txBody>
      </p:sp>
      <p:sp>
        <p:nvSpPr>
          <p:cNvPr id="16" name="CuadroTexto 15"/>
          <p:cNvSpPr txBox="1"/>
          <p:nvPr userDrawn="1"/>
        </p:nvSpPr>
        <p:spPr>
          <a:xfrm>
            <a:off x="3845384" y="5569400"/>
            <a:ext cx="2637630" cy="507831"/>
          </a:xfrm>
          <a:prstGeom prst="rect">
            <a:avLst/>
          </a:prstGeom>
          <a:noFill/>
        </p:spPr>
        <p:txBody>
          <a:bodyPr wrap="square" lIns="0" tIns="0" rIns="0" bIns="0" rtlCol="0">
            <a:spAutoFit/>
          </a:bodyPr>
          <a:lstStyle/>
          <a:p>
            <a:r>
              <a:rPr lang="sk-SK" sz="1100" dirty="0">
                <a:solidFill>
                  <a:schemeClr val="bg2"/>
                </a:solidFill>
              </a:rPr>
              <a:t>Calle 12 Sur 18 - 168 Medellín, Colombia</a:t>
            </a:r>
          </a:p>
          <a:p>
            <a:r>
              <a:rPr lang="sk-SK" sz="1100" dirty="0">
                <a:solidFill>
                  <a:schemeClr val="bg2"/>
                </a:solidFill>
              </a:rPr>
              <a:t>Tel: +57 4 3252270 | Fax: +57 4 3170848 </a:t>
            </a:r>
          </a:p>
          <a:p>
            <a:r>
              <a:rPr lang="sk-SK" sz="1100" dirty="0">
                <a:solidFill>
                  <a:schemeClr val="bg2"/>
                </a:solidFill>
              </a:rPr>
              <a:t>A.A. 8915</a:t>
            </a:r>
            <a:endParaRPr lang="es-ES_tradnl" sz="1100" dirty="0">
              <a:solidFill>
                <a:schemeClr val="bg2"/>
              </a:solidFill>
            </a:endParaRPr>
          </a:p>
        </p:txBody>
      </p:sp>
      <p:sp>
        <p:nvSpPr>
          <p:cNvPr id="17" name="CuadroTexto 16"/>
          <p:cNvSpPr txBox="1"/>
          <p:nvPr userDrawn="1"/>
        </p:nvSpPr>
        <p:spPr>
          <a:xfrm>
            <a:off x="6981694" y="5569400"/>
            <a:ext cx="2856698" cy="507831"/>
          </a:xfrm>
          <a:prstGeom prst="rect">
            <a:avLst/>
          </a:prstGeom>
          <a:noFill/>
        </p:spPr>
        <p:txBody>
          <a:bodyPr wrap="square" lIns="0" tIns="0" rIns="0" bIns="0" rtlCol="0">
            <a:spAutoFit/>
          </a:bodyPr>
          <a:lstStyle/>
          <a:p>
            <a:r>
              <a:rPr lang="hr-HR" sz="1100" dirty="0">
                <a:solidFill>
                  <a:schemeClr val="bg2"/>
                </a:solidFill>
              </a:rPr>
              <a:t>Carrera 69 25B - 44 Piso 10 Bogotá, Colombia</a:t>
            </a:r>
          </a:p>
          <a:p>
            <a:r>
              <a:rPr lang="hr-HR" sz="1100" dirty="0">
                <a:solidFill>
                  <a:schemeClr val="bg2"/>
                </a:solidFill>
              </a:rPr>
              <a:t>Tel: +57 1 4165596 | Fax: +57 1 4165398</a:t>
            </a:r>
          </a:p>
          <a:p>
            <a:r>
              <a:rPr lang="hr-HR" sz="1100" dirty="0">
                <a:solidFill>
                  <a:schemeClr val="bg2"/>
                </a:solidFill>
              </a:rPr>
              <a:t>A.A. 55063</a:t>
            </a:r>
            <a:endParaRPr lang="es-ES_tradnl" sz="1100" dirty="0">
              <a:solidFill>
                <a:schemeClr val="bg2"/>
              </a:solidFill>
            </a:endParaRPr>
          </a:p>
        </p:txBody>
      </p:sp>
      <p:cxnSp>
        <p:nvCxnSpPr>
          <p:cNvPr id="18" name="Conector recto 17"/>
          <p:cNvCxnSpPr/>
          <p:nvPr userDrawn="1"/>
        </p:nvCxnSpPr>
        <p:spPr>
          <a:xfrm>
            <a:off x="3596044" y="5561287"/>
            <a:ext cx="0" cy="524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userDrawn="1"/>
        </p:nvCxnSpPr>
        <p:spPr>
          <a:xfrm>
            <a:off x="6732354" y="5561287"/>
            <a:ext cx="0" cy="524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userDrawn="1"/>
        </p:nvCxnSpPr>
        <p:spPr>
          <a:xfrm>
            <a:off x="10087732" y="5561287"/>
            <a:ext cx="0" cy="5240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638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ítulo y objetos 1 1">
  <p:cSld name="Título y objetos 1 1">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59" name="Google Shape;59;p15"/>
          <p:cNvSpPr txBox="1">
            <a:spLocks noGrp="1"/>
          </p:cNvSpPr>
          <p:nvPr>
            <p:ph type="body" idx="1"/>
          </p:nvPr>
        </p:nvSpPr>
        <p:spPr>
          <a:xfrm>
            <a:off x="619500" y="1520825"/>
            <a:ext cx="10952800" cy="4788000"/>
          </a:xfrm>
          <a:prstGeom prst="rect">
            <a:avLst/>
          </a:prstGeom>
          <a:noFill/>
          <a:ln>
            <a:noFill/>
          </a:ln>
        </p:spPr>
        <p:txBody>
          <a:bodyPr spcFirstLastPara="1" wrap="square" lIns="0" tIns="34275" rIns="0" bIns="34275" anchor="t" anchorCtr="0"/>
          <a:lstStyle>
            <a:lvl1pPr marL="609585" lvl="0" indent="-406390" algn="l" rtl="0">
              <a:lnSpc>
                <a:spcPct val="90000"/>
              </a:lnSpc>
              <a:spcBef>
                <a:spcPts val="1067"/>
              </a:spcBef>
              <a:spcAft>
                <a:spcPts val="0"/>
              </a:spcAft>
              <a:buClr>
                <a:srgbClr val="FFFFFF"/>
              </a:buClr>
              <a:buSzPts val="1200"/>
              <a:buChar char="•"/>
              <a:defRPr sz="1600">
                <a:solidFill>
                  <a:srgbClr val="FFFFFF"/>
                </a:solidFill>
              </a:defRPr>
            </a:lvl1pPr>
            <a:lvl2pPr marL="1219170" lvl="1" indent="-406390" algn="l" rtl="0">
              <a:lnSpc>
                <a:spcPct val="90000"/>
              </a:lnSpc>
              <a:spcBef>
                <a:spcPts val="533"/>
              </a:spcBef>
              <a:spcAft>
                <a:spcPts val="0"/>
              </a:spcAft>
              <a:buClr>
                <a:srgbClr val="FFFFFF"/>
              </a:buClr>
              <a:buSzPts val="1200"/>
              <a:buChar char="•"/>
              <a:defRPr sz="1600">
                <a:solidFill>
                  <a:srgbClr val="FFFFFF"/>
                </a:solidFill>
              </a:defRPr>
            </a:lvl2pPr>
            <a:lvl3pPr marL="1828754" lvl="2" indent="-406390" algn="l" rtl="0">
              <a:lnSpc>
                <a:spcPct val="90000"/>
              </a:lnSpc>
              <a:spcBef>
                <a:spcPts val="533"/>
              </a:spcBef>
              <a:spcAft>
                <a:spcPts val="0"/>
              </a:spcAft>
              <a:buClr>
                <a:srgbClr val="FFFFFF"/>
              </a:buClr>
              <a:buSzPts val="1200"/>
              <a:buChar char="•"/>
              <a:defRPr sz="1600">
                <a:solidFill>
                  <a:srgbClr val="FFFFFF"/>
                </a:solidFill>
              </a:defRPr>
            </a:lvl3pPr>
            <a:lvl4pPr marL="2438339" lvl="3" indent="-406390" algn="l" rtl="0">
              <a:lnSpc>
                <a:spcPct val="90000"/>
              </a:lnSpc>
              <a:spcBef>
                <a:spcPts val="533"/>
              </a:spcBef>
              <a:spcAft>
                <a:spcPts val="0"/>
              </a:spcAft>
              <a:buClr>
                <a:srgbClr val="FFFFFF"/>
              </a:buClr>
              <a:buSzPts val="1200"/>
              <a:buChar char="•"/>
              <a:defRPr sz="1600">
                <a:solidFill>
                  <a:srgbClr val="FFFFFF"/>
                </a:solidFill>
              </a:defRPr>
            </a:lvl4pPr>
            <a:lvl5pPr marL="3047924" lvl="4" indent="-406390" algn="l" rtl="0">
              <a:lnSpc>
                <a:spcPct val="90000"/>
              </a:lnSpc>
              <a:spcBef>
                <a:spcPts val="533"/>
              </a:spcBef>
              <a:spcAft>
                <a:spcPts val="0"/>
              </a:spcAft>
              <a:buClr>
                <a:srgbClr val="FFFFFF"/>
              </a:buClr>
              <a:buSzPts val="1200"/>
              <a:buChar char="•"/>
              <a:defRPr sz="1600">
                <a:solidFill>
                  <a:srgbClr val="FFFFFF"/>
                </a:solidFill>
              </a:defRPr>
            </a:lvl5pPr>
            <a:lvl6pPr marL="3657509" lvl="5" indent="-406390" algn="l" rtl="0">
              <a:lnSpc>
                <a:spcPct val="90000"/>
              </a:lnSpc>
              <a:spcBef>
                <a:spcPts val="533"/>
              </a:spcBef>
              <a:spcAft>
                <a:spcPts val="0"/>
              </a:spcAft>
              <a:buClr>
                <a:srgbClr val="FFFFFF"/>
              </a:buClr>
              <a:buSzPts val="1200"/>
              <a:buChar char="•"/>
              <a:defRPr sz="1600">
                <a:solidFill>
                  <a:srgbClr val="FFFFFF"/>
                </a:solidFill>
              </a:defRPr>
            </a:lvl6pPr>
            <a:lvl7pPr marL="4267093" lvl="6" indent="-406390" algn="l" rtl="0">
              <a:lnSpc>
                <a:spcPct val="90000"/>
              </a:lnSpc>
              <a:spcBef>
                <a:spcPts val="533"/>
              </a:spcBef>
              <a:spcAft>
                <a:spcPts val="0"/>
              </a:spcAft>
              <a:buClr>
                <a:srgbClr val="FFFFFF"/>
              </a:buClr>
              <a:buSzPts val="1200"/>
              <a:buChar char="•"/>
              <a:defRPr sz="1600">
                <a:solidFill>
                  <a:srgbClr val="FFFFFF"/>
                </a:solidFill>
              </a:defRPr>
            </a:lvl7pPr>
            <a:lvl8pPr marL="4876678" lvl="7" indent="-406390" algn="l" rtl="0">
              <a:lnSpc>
                <a:spcPct val="90000"/>
              </a:lnSpc>
              <a:spcBef>
                <a:spcPts val="533"/>
              </a:spcBef>
              <a:spcAft>
                <a:spcPts val="0"/>
              </a:spcAft>
              <a:buClr>
                <a:srgbClr val="FFFFFF"/>
              </a:buClr>
              <a:buSzPts val="1200"/>
              <a:buChar char="•"/>
              <a:defRPr sz="1600">
                <a:solidFill>
                  <a:srgbClr val="FFFFFF"/>
                </a:solidFill>
              </a:defRPr>
            </a:lvl8pPr>
            <a:lvl9pPr marL="5486263" lvl="8" indent="-406390" algn="l" rtl="0">
              <a:lnSpc>
                <a:spcPct val="90000"/>
              </a:lnSpc>
              <a:spcBef>
                <a:spcPts val="533"/>
              </a:spcBef>
              <a:spcAft>
                <a:spcPts val="0"/>
              </a:spcAft>
              <a:buClr>
                <a:srgbClr val="FFFFFF"/>
              </a:buClr>
              <a:buSzPts val="1200"/>
              <a:buChar char="•"/>
              <a:defRPr sz="1600">
                <a:solidFill>
                  <a:srgbClr val="FFFFFF"/>
                </a:solidFill>
              </a:defRPr>
            </a:lvl9pPr>
          </a:lstStyle>
          <a:p>
            <a:endParaRPr/>
          </a:p>
        </p:txBody>
      </p:sp>
      <p:sp>
        <p:nvSpPr>
          <p:cNvPr id="60" name="Google Shape;60;p15"/>
          <p:cNvSpPr txBox="1">
            <a:spLocks noGrp="1"/>
          </p:cNvSpPr>
          <p:nvPr>
            <p:ph type="title"/>
          </p:nvPr>
        </p:nvSpPr>
        <p:spPr>
          <a:xfrm>
            <a:off x="619500" y="487175"/>
            <a:ext cx="10952800" cy="538400"/>
          </a:xfrm>
          <a:prstGeom prst="rect">
            <a:avLst/>
          </a:prstGeom>
          <a:noFill/>
          <a:ln>
            <a:noFill/>
          </a:ln>
        </p:spPr>
        <p:txBody>
          <a:bodyPr spcFirstLastPara="1" wrap="square" lIns="0" tIns="0" rIns="0" bIns="0" anchor="t" anchorCtr="0"/>
          <a:lstStyle>
            <a:lvl1pPr lvl="0" rtl="0">
              <a:lnSpc>
                <a:spcPct val="90000"/>
              </a:lnSpc>
              <a:spcBef>
                <a:spcPts val="0"/>
              </a:spcBef>
              <a:spcAft>
                <a:spcPts val="0"/>
              </a:spcAft>
              <a:buClr>
                <a:srgbClr val="FFFFFF"/>
              </a:buClr>
              <a:buSzPts val="2100"/>
              <a:buNone/>
              <a:defRPr sz="28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subTitle" idx="2"/>
          </p:nvPr>
        </p:nvSpPr>
        <p:spPr>
          <a:xfrm>
            <a:off x="619500" y="753451"/>
            <a:ext cx="7935600" cy="538400"/>
          </a:xfrm>
          <a:prstGeom prst="rect">
            <a:avLst/>
          </a:prstGeom>
        </p:spPr>
        <p:txBody>
          <a:bodyPr spcFirstLastPara="1" wrap="square" lIns="0" tIns="34275" rIns="0" bIns="34275" anchor="t" anchorCtr="0"/>
          <a:lstStyle>
            <a:lvl1pPr lvl="0" rtl="0">
              <a:spcBef>
                <a:spcPts val="1067"/>
              </a:spcBef>
              <a:spcAft>
                <a:spcPts val="0"/>
              </a:spcAft>
              <a:buNone/>
              <a:defRPr sz="1600">
                <a:solidFill>
                  <a:schemeClr val="accent1"/>
                </a:solidFill>
              </a:defRPr>
            </a:lvl1pPr>
            <a:lvl2pPr lvl="1" rtl="0">
              <a:spcBef>
                <a:spcPts val="1067"/>
              </a:spcBef>
              <a:spcAft>
                <a:spcPts val="0"/>
              </a:spcAft>
              <a:buNone/>
              <a:defRPr>
                <a:solidFill>
                  <a:schemeClr val="accent1"/>
                </a:solidFill>
              </a:defRPr>
            </a:lvl2pPr>
            <a:lvl3pPr lvl="2" rtl="0">
              <a:spcBef>
                <a:spcPts val="1067"/>
              </a:spcBef>
              <a:spcAft>
                <a:spcPts val="0"/>
              </a:spcAft>
              <a:buNone/>
              <a:defRPr>
                <a:solidFill>
                  <a:schemeClr val="accent1"/>
                </a:solidFill>
              </a:defRPr>
            </a:lvl3pPr>
            <a:lvl4pPr lvl="3" rtl="0">
              <a:spcBef>
                <a:spcPts val="1067"/>
              </a:spcBef>
              <a:spcAft>
                <a:spcPts val="0"/>
              </a:spcAft>
              <a:buNone/>
              <a:defRPr>
                <a:solidFill>
                  <a:schemeClr val="accent1"/>
                </a:solidFill>
              </a:defRPr>
            </a:lvl4pPr>
            <a:lvl5pPr lvl="4" rtl="0">
              <a:spcBef>
                <a:spcPts val="1067"/>
              </a:spcBef>
              <a:spcAft>
                <a:spcPts val="0"/>
              </a:spcAft>
              <a:buNone/>
              <a:defRPr>
                <a:solidFill>
                  <a:schemeClr val="accent1"/>
                </a:solidFill>
              </a:defRPr>
            </a:lvl5pPr>
            <a:lvl6pPr lvl="5" rtl="0">
              <a:spcBef>
                <a:spcPts val="1067"/>
              </a:spcBef>
              <a:spcAft>
                <a:spcPts val="0"/>
              </a:spcAft>
              <a:buNone/>
              <a:defRPr>
                <a:solidFill>
                  <a:schemeClr val="accent1"/>
                </a:solidFill>
              </a:defRPr>
            </a:lvl6pPr>
            <a:lvl7pPr lvl="6" rtl="0">
              <a:spcBef>
                <a:spcPts val="1067"/>
              </a:spcBef>
              <a:spcAft>
                <a:spcPts val="0"/>
              </a:spcAft>
              <a:buNone/>
              <a:defRPr>
                <a:solidFill>
                  <a:schemeClr val="accent1"/>
                </a:solidFill>
              </a:defRPr>
            </a:lvl7pPr>
            <a:lvl8pPr lvl="7" rtl="0">
              <a:spcBef>
                <a:spcPts val="1067"/>
              </a:spcBef>
              <a:spcAft>
                <a:spcPts val="0"/>
              </a:spcAft>
              <a:buNone/>
              <a:defRPr>
                <a:solidFill>
                  <a:schemeClr val="accent1"/>
                </a:solidFill>
              </a:defRPr>
            </a:lvl8pPr>
            <a:lvl9pPr lvl="8" rtl="0">
              <a:spcBef>
                <a:spcPts val="1067"/>
              </a:spcBef>
              <a:spcAft>
                <a:spcPts val="0"/>
              </a:spcAft>
              <a:buNone/>
              <a:defRPr>
                <a:solidFill>
                  <a:schemeClr val="accent1"/>
                </a:solidFill>
              </a:defRPr>
            </a:lvl9pPr>
          </a:lstStyle>
          <a:p>
            <a:endParaRPr/>
          </a:p>
        </p:txBody>
      </p:sp>
    </p:spTree>
    <p:extLst>
      <p:ext uri="{BB962C8B-B14F-4D97-AF65-F5344CB8AC3E}">
        <p14:creationId xmlns:p14="http://schemas.microsoft.com/office/powerpoint/2010/main" val="6809158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2287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5_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dirty="0"/>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lvl1pPr marL="0" indent="0">
              <a:buNone/>
              <a:defRPr/>
            </a:lvl1pPr>
          </a:lstStyle>
          <a:p>
            <a:pPr lvl="0"/>
            <a:r>
              <a:rPr lang="es-ES"/>
              <a:t>Editar los estilos de texto del patrón</a:t>
            </a:r>
          </a:p>
        </p:txBody>
      </p:sp>
      <p:sp>
        <p:nvSpPr>
          <p:cNvPr id="8" name="Rectángulo 7">
            <a:extLst>
              <a:ext uri="{FF2B5EF4-FFF2-40B4-BE49-F238E27FC236}">
                <a16:creationId xmlns:a16="http://schemas.microsoft.com/office/drawing/2014/main" id="{698616C7-DFF2-484F-90CE-2F81FE876F49}"/>
              </a:ext>
            </a:extLst>
          </p:cNvPr>
          <p:cNvSpPr/>
          <p:nvPr userDrawn="1"/>
        </p:nvSpPr>
        <p:spPr>
          <a:xfrm flipV="1">
            <a:off x="0" y="6673348"/>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arcador de número de diapositiva 3">
            <a:extLst>
              <a:ext uri="{FF2B5EF4-FFF2-40B4-BE49-F238E27FC236}">
                <a16:creationId xmlns:a16="http://schemas.microsoft.com/office/drawing/2014/main" id="{9F982A02-A28C-FE40-9899-6D21BA7F6D22}"/>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dirty="0"/>
          </a:p>
        </p:txBody>
      </p:sp>
      <p:pic>
        <p:nvPicPr>
          <p:cNvPr id="10" name="Imagen 9" descr="rgb para ppt-06.png">
            <a:extLst>
              <a:ext uri="{FF2B5EF4-FFF2-40B4-BE49-F238E27FC236}">
                <a16:creationId xmlns:a16="http://schemas.microsoft.com/office/drawing/2014/main" id="{753B8F8B-96E8-5F4C-AEB6-4A01C70B0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7536" y="6384481"/>
            <a:ext cx="620985" cy="311499"/>
          </a:xfrm>
          <a:prstGeom prst="rect">
            <a:avLst/>
          </a:prstGeom>
        </p:spPr>
      </p:pic>
      <p:sp>
        <p:nvSpPr>
          <p:cNvPr id="11" name="CuadroTexto 10">
            <a:extLst>
              <a:ext uri="{FF2B5EF4-FFF2-40B4-BE49-F238E27FC236}">
                <a16:creationId xmlns:a16="http://schemas.microsoft.com/office/drawing/2014/main" id="{F1340969-BB2A-1A4C-80F2-ED94FAA7E51C}"/>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5113574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06CD6-2AC7-4527-9651-5551B80BA78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pic>
        <p:nvPicPr>
          <p:cNvPr id="4" name="Imagen 3">
            <a:extLst>
              <a:ext uri="{FF2B5EF4-FFF2-40B4-BE49-F238E27FC236}">
                <a16:creationId xmlns:a16="http://schemas.microsoft.com/office/drawing/2014/main" id="{610460E7-B7D6-42B2-B9E0-84B8B97FF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 y="0"/>
            <a:ext cx="12191237" cy="6858000"/>
          </a:xfrm>
          <a:prstGeom prst="rect">
            <a:avLst/>
          </a:prstGeom>
        </p:spPr>
      </p:pic>
    </p:spTree>
    <p:extLst>
      <p:ext uri="{BB962C8B-B14F-4D97-AF65-F5344CB8AC3E}">
        <p14:creationId xmlns:p14="http://schemas.microsoft.com/office/powerpoint/2010/main" val="19918676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FFD87C-10C3-7D4E-AE22-E71D5F228D51}"/>
              </a:ext>
            </a:extLst>
          </p:cNvPr>
          <p:cNvSpPr/>
          <p:nvPr userDrawn="1"/>
        </p:nvSpPr>
        <p:spPr>
          <a:xfrm>
            <a:off x="0" y="0"/>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Título 1">
            <a:extLst>
              <a:ext uri="{FF2B5EF4-FFF2-40B4-BE49-F238E27FC236}">
                <a16:creationId xmlns:a16="http://schemas.microsoft.com/office/drawing/2014/main" id="{B442A290-41F6-8042-8EAD-91FB53172D1C}"/>
              </a:ext>
            </a:extLst>
          </p:cNvPr>
          <p:cNvSpPr>
            <a:spLocks noGrp="1"/>
          </p:cNvSpPr>
          <p:nvPr>
            <p:ph type="title"/>
          </p:nvPr>
        </p:nvSpPr>
        <p:spPr>
          <a:xfrm>
            <a:off x="3278660" y="295866"/>
            <a:ext cx="8488920" cy="2852737"/>
          </a:xfrm>
        </p:spPr>
        <p:txBody>
          <a:bodyPr anchor="b">
            <a:normAutofit/>
          </a:bodyPr>
          <a:lstStyle>
            <a:lvl1pPr>
              <a:defRPr sz="4800">
                <a:solidFill>
                  <a:schemeClr val="bg1"/>
                </a:solidFill>
              </a:defRPr>
            </a:lvl1pPr>
          </a:lstStyle>
          <a:p>
            <a:r>
              <a:rPr lang="es-ES"/>
              <a:t>Haga clic para modificar el estilo de título del patrón</a:t>
            </a:r>
            <a:endParaRPr lang="es-CO" dirty="0"/>
          </a:p>
        </p:txBody>
      </p:sp>
      <p:sp>
        <p:nvSpPr>
          <p:cNvPr id="13" name="Marcador de posición de texto 2">
            <a:extLst>
              <a:ext uri="{FF2B5EF4-FFF2-40B4-BE49-F238E27FC236}">
                <a16:creationId xmlns:a16="http://schemas.microsoft.com/office/drawing/2014/main" id="{D8877622-4CEE-084E-98A8-81C330D2ABF3}"/>
              </a:ext>
            </a:extLst>
          </p:cNvPr>
          <p:cNvSpPr>
            <a:spLocks noGrp="1"/>
          </p:cNvSpPr>
          <p:nvPr>
            <p:ph type="body" idx="1"/>
          </p:nvPr>
        </p:nvSpPr>
        <p:spPr>
          <a:xfrm>
            <a:off x="3285010" y="3389725"/>
            <a:ext cx="848892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pic>
        <p:nvPicPr>
          <p:cNvPr id="10" name="Imagen 9" descr="rgb para ppt-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4584" y="5735168"/>
            <a:ext cx="1558645" cy="781849"/>
          </a:xfrm>
          <a:prstGeom prst="rect">
            <a:avLst/>
          </a:prstGeom>
        </p:spPr>
      </p:pic>
      <p:pic>
        <p:nvPicPr>
          <p:cNvPr id="3" name="Imagen 2" descr="rgb para ppt-04.png"/>
          <p:cNvPicPr>
            <a:picLocks noChangeAspect="1"/>
          </p:cNvPicPr>
          <p:nvPr userDrawn="1"/>
        </p:nvPicPr>
        <p:blipFill rotWithShape="1">
          <a:blip r:embed="rId3" cstate="screen">
            <a:extLst>
              <a:ext uri="{28A0092B-C50C-407E-A947-70E740481C1C}">
                <a14:useLocalDpi xmlns:a14="http://schemas.microsoft.com/office/drawing/2010/main"/>
              </a:ext>
            </a:extLst>
          </a:blip>
          <a:srcRect l="33587" b="8664"/>
          <a:stretch/>
        </p:blipFill>
        <p:spPr>
          <a:xfrm>
            <a:off x="0" y="594138"/>
            <a:ext cx="3147442" cy="6263862"/>
          </a:xfrm>
          <a:prstGeom prst="rect">
            <a:avLst/>
          </a:prstGeom>
        </p:spPr>
      </p:pic>
      <p:sp>
        <p:nvSpPr>
          <p:cNvPr id="16" name="Marcador de número de diapositiva 3"/>
          <p:cNvSpPr>
            <a:spLocks noGrp="1"/>
          </p:cNvSpPr>
          <p:nvPr>
            <p:ph type="sldNum" sz="quarter" idx="4"/>
          </p:nvPr>
        </p:nvSpPr>
        <p:spPr>
          <a:xfrm>
            <a:off x="9251859"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dirty="0"/>
          </a:p>
        </p:txBody>
      </p:sp>
    </p:spTree>
    <p:extLst>
      <p:ext uri="{BB962C8B-B14F-4D97-AF65-F5344CB8AC3E}">
        <p14:creationId xmlns:p14="http://schemas.microsoft.com/office/powerpoint/2010/main" val="38781005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0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2004785"/>
            <a:ext cx="10038444" cy="4172177"/>
          </a:xfrm>
        </p:spPr>
        <p:txBody>
          <a:bodyPr/>
          <a:lstStyle>
            <a:lvl1pPr marL="0" indent="0">
              <a:buNone/>
              <a:defRPr/>
            </a:lvl1pPr>
          </a:lstStyle>
          <a:p>
            <a:pPr lvl="0"/>
            <a:r>
              <a:rPr lang="es-ES"/>
              <a:t>Editar los estilos de texto del patrón</a:t>
            </a:r>
          </a:p>
        </p:txBody>
      </p:sp>
      <p:sp>
        <p:nvSpPr>
          <p:cNvPr id="8" name="Rectángulo 7">
            <a:extLst>
              <a:ext uri="{FF2B5EF4-FFF2-40B4-BE49-F238E27FC236}">
                <a16:creationId xmlns:a16="http://schemas.microsoft.com/office/drawing/2014/main" id="{698616C7-DFF2-484F-90CE-2F81FE876F49}"/>
              </a:ext>
            </a:extLst>
          </p:cNvPr>
          <p:cNvSpPr/>
          <p:nvPr userDrawn="1"/>
        </p:nvSpPr>
        <p:spPr>
          <a:xfrm flipV="1">
            <a:off x="0" y="6673348"/>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ADA8E2BD-F7EE-7B45-8E64-1A10C6F044C5}"/>
              </a:ext>
            </a:extLst>
          </p:cNvPr>
          <p:cNvSpPr/>
          <p:nvPr userDrawn="1"/>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D2CC06B5-B6F9-5247-ADF1-D41B1E258171}"/>
              </a:ext>
            </a:extLst>
          </p:cNvPr>
          <p:cNvSpPr>
            <a:spLocks noGrp="1"/>
          </p:cNvSpPr>
          <p:nvPr>
            <p:ph type="title"/>
          </p:nvPr>
        </p:nvSpPr>
        <p:spPr>
          <a:xfrm>
            <a:off x="1315356" y="365125"/>
            <a:ext cx="10038443" cy="1325563"/>
          </a:xfrm>
        </p:spPr>
        <p:txBody>
          <a:bodyPr/>
          <a:lstStyle>
            <a:lvl1pPr>
              <a:defRPr>
                <a:solidFill>
                  <a:schemeClr val="bg1"/>
                </a:solidFill>
              </a:defRPr>
            </a:lvl1pPr>
          </a:lstStyle>
          <a:p>
            <a:r>
              <a:rPr lang="es-ES"/>
              <a:t>Haga clic para modificar el estilo de título del patrón</a:t>
            </a:r>
            <a:endParaRPr lang="es-CO" dirty="0"/>
          </a:p>
        </p:txBody>
      </p:sp>
      <p:pic>
        <p:nvPicPr>
          <p:cNvPr id="11" name="Imagen 10" descr="rgb para ppt-04.png"/>
          <p:cNvPicPr>
            <a:picLocks noChangeAspect="1"/>
          </p:cNvPicPr>
          <p:nvPr userDrawn="1"/>
        </p:nvPicPr>
        <p:blipFill rotWithShape="1">
          <a:blip r:embed="rId2" cstate="screen">
            <a:extLst>
              <a:ext uri="{28A0092B-C50C-407E-A947-70E740481C1C}">
                <a14:useLocalDpi xmlns:a14="http://schemas.microsoft.com/office/drawing/2010/main"/>
              </a:ext>
            </a:extLst>
          </a:blip>
          <a:srcRect l="32012" t="31188" b="3049"/>
          <a:stretch/>
        </p:blipFill>
        <p:spPr>
          <a:xfrm>
            <a:off x="0" y="-4"/>
            <a:ext cx="1257300" cy="1759860"/>
          </a:xfrm>
          <a:prstGeom prst="rect">
            <a:avLst/>
          </a:prstGeom>
        </p:spPr>
      </p:pic>
      <p:sp>
        <p:nvSpPr>
          <p:cNvPr id="14" name="Marcador de número de diapositiva 3">
            <a:extLst>
              <a:ext uri="{FF2B5EF4-FFF2-40B4-BE49-F238E27FC236}">
                <a16:creationId xmlns:a16="http://schemas.microsoft.com/office/drawing/2014/main" id="{A23E25AE-2BC9-5B4E-BFF1-12881C82B5B0}"/>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dirty="0"/>
          </a:p>
        </p:txBody>
      </p:sp>
      <p:pic>
        <p:nvPicPr>
          <p:cNvPr id="15" name="Imagen 14" descr="rgb para ppt-06.png">
            <a:extLst>
              <a:ext uri="{FF2B5EF4-FFF2-40B4-BE49-F238E27FC236}">
                <a16:creationId xmlns:a16="http://schemas.microsoft.com/office/drawing/2014/main" id="{56CEFB57-00A8-684B-95FE-468A4EC083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7536" y="6384481"/>
            <a:ext cx="620985" cy="311499"/>
          </a:xfrm>
          <a:prstGeom prst="rect">
            <a:avLst/>
          </a:prstGeom>
        </p:spPr>
      </p:pic>
      <p:sp>
        <p:nvSpPr>
          <p:cNvPr id="16" name="CuadroTexto 15">
            <a:extLst>
              <a:ext uri="{FF2B5EF4-FFF2-40B4-BE49-F238E27FC236}">
                <a16:creationId xmlns:a16="http://schemas.microsoft.com/office/drawing/2014/main" id="{03529083-C4D1-B64B-B638-369EE473F88C}"/>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7220578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9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1968499"/>
            <a:ext cx="10038444" cy="420846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Rectángulo 6">
            <a:extLst>
              <a:ext uri="{FF2B5EF4-FFF2-40B4-BE49-F238E27FC236}">
                <a16:creationId xmlns:a16="http://schemas.microsoft.com/office/drawing/2014/main" id="{ADA8E2BD-F7EE-7B45-8E64-1A10C6F044C5}"/>
              </a:ext>
            </a:extLst>
          </p:cNvPr>
          <p:cNvSpPr/>
          <p:nvPr userDrawn="1"/>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id="{698616C7-DFF2-484F-90CE-2F81FE876F49}"/>
              </a:ext>
            </a:extLst>
          </p:cNvPr>
          <p:cNvSpPr/>
          <p:nvPr userDrawn="1"/>
        </p:nvSpPr>
        <p:spPr>
          <a:xfrm flipV="1">
            <a:off x="0" y="6673348"/>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ítulo 1">
            <a:extLst>
              <a:ext uri="{FF2B5EF4-FFF2-40B4-BE49-F238E27FC236}">
                <a16:creationId xmlns:a16="http://schemas.microsoft.com/office/drawing/2014/main" id="{D2CC06B5-B6F9-5247-ADF1-D41B1E258171}"/>
              </a:ext>
            </a:extLst>
          </p:cNvPr>
          <p:cNvSpPr>
            <a:spLocks noGrp="1"/>
          </p:cNvSpPr>
          <p:nvPr>
            <p:ph type="title"/>
          </p:nvPr>
        </p:nvSpPr>
        <p:spPr>
          <a:xfrm>
            <a:off x="1315356" y="365125"/>
            <a:ext cx="10038443" cy="1325563"/>
          </a:xfrm>
        </p:spPr>
        <p:txBody>
          <a:bodyPr/>
          <a:lstStyle>
            <a:lvl1pPr>
              <a:defRPr>
                <a:solidFill>
                  <a:schemeClr val="bg1"/>
                </a:solidFill>
              </a:defRPr>
            </a:lvl1pPr>
          </a:lstStyle>
          <a:p>
            <a:r>
              <a:rPr lang="es-ES"/>
              <a:t>Haga clic para modificar el estilo de título del patrón</a:t>
            </a:r>
            <a:endParaRPr lang="es-CO" dirty="0"/>
          </a:p>
        </p:txBody>
      </p:sp>
      <p:pic>
        <p:nvPicPr>
          <p:cNvPr id="10" name="Imagen 9" descr="rgb para ppt-04.png"/>
          <p:cNvPicPr>
            <a:picLocks noChangeAspect="1"/>
          </p:cNvPicPr>
          <p:nvPr userDrawn="1"/>
        </p:nvPicPr>
        <p:blipFill rotWithShape="1">
          <a:blip r:embed="rId2" cstate="screen">
            <a:extLst>
              <a:ext uri="{28A0092B-C50C-407E-A947-70E740481C1C}">
                <a14:useLocalDpi xmlns:a14="http://schemas.microsoft.com/office/drawing/2010/main"/>
              </a:ext>
            </a:extLst>
          </a:blip>
          <a:srcRect l="32012" t="31188" b="3049"/>
          <a:stretch/>
        </p:blipFill>
        <p:spPr>
          <a:xfrm>
            <a:off x="0" y="-4"/>
            <a:ext cx="1257300" cy="1759860"/>
          </a:xfrm>
          <a:prstGeom prst="rect">
            <a:avLst/>
          </a:prstGeom>
        </p:spPr>
      </p:pic>
      <p:sp>
        <p:nvSpPr>
          <p:cNvPr id="13" name="Marcador de número de diapositiva 3">
            <a:extLst>
              <a:ext uri="{FF2B5EF4-FFF2-40B4-BE49-F238E27FC236}">
                <a16:creationId xmlns:a16="http://schemas.microsoft.com/office/drawing/2014/main" id="{31A272A8-E1FE-FE45-824F-A361B7831592}"/>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dirty="0"/>
          </a:p>
        </p:txBody>
      </p:sp>
      <p:pic>
        <p:nvPicPr>
          <p:cNvPr id="14" name="Imagen 13" descr="rgb para ppt-06.png">
            <a:extLst>
              <a:ext uri="{FF2B5EF4-FFF2-40B4-BE49-F238E27FC236}">
                <a16:creationId xmlns:a16="http://schemas.microsoft.com/office/drawing/2014/main" id="{AC02A673-BE6D-E340-8F76-CDAE9D713A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7536" y="6384481"/>
            <a:ext cx="620985" cy="311499"/>
          </a:xfrm>
          <a:prstGeom prst="rect">
            <a:avLst/>
          </a:prstGeom>
        </p:spPr>
      </p:pic>
      <p:sp>
        <p:nvSpPr>
          <p:cNvPr id="15" name="CuadroTexto 14">
            <a:extLst>
              <a:ext uri="{FF2B5EF4-FFF2-40B4-BE49-F238E27FC236}">
                <a16:creationId xmlns:a16="http://schemas.microsoft.com/office/drawing/2014/main" id="{AE5BC438-B852-EE44-8D6E-E8857CF0AF2D}"/>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18986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1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Rectángulo 8">
            <a:extLst>
              <a:ext uri="{FF2B5EF4-FFF2-40B4-BE49-F238E27FC236}">
                <a16:creationId xmlns:a16="http://schemas.microsoft.com/office/drawing/2014/main" id="{5F1C5B6C-4759-C341-971A-C8ABF6D1920E}"/>
              </a:ext>
            </a:extLst>
          </p:cNvPr>
          <p:cNvSpPr/>
          <p:nvPr userDrawn="1"/>
        </p:nvSpPr>
        <p:spPr>
          <a:xfrm flipV="1">
            <a:off x="0" y="6673348"/>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Marcador de número de diapositiva 3">
            <a:extLst>
              <a:ext uri="{FF2B5EF4-FFF2-40B4-BE49-F238E27FC236}">
                <a16:creationId xmlns:a16="http://schemas.microsoft.com/office/drawing/2014/main" id="{F0F3A37B-972E-4841-8793-FF74F613E459}"/>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dirty="0"/>
          </a:p>
        </p:txBody>
      </p:sp>
      <p:pic>
        <p:nvPicPr>
          <p:cNvPr id="11" name="Imagen 10" descr="rgb para ppt-06.png">
            <a:extLst>
              <a:ext uri="{FF2B5EF4-FFF2-40B4-BE49-F238E27FC236}">
                <a16:creationId xmlns:a16="http://schemas.microsoft.com/office/drawing/2014/main" id="{16635558-88BE-9E4E-B3AF-2E3610FE1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7536" y="6384481"/>
            <a:ext cx="620985" cy="311499"/>
          </a:xfrm>
          <a:prstGeom prst="rect">
            <a:avLst/>
          </a:prstGeom>
        </p:spPr>
      </p:pic>
      <p:sp>
        <p:nvSpPr>
          <p:cNvPr id="12" name="CuadroTexto 11">
            <a:extLst>
              <a:ext uri="{FF2B5EF4-FFF2-40B4-BE49-F238E27FC236}">
                <a16:creationId xmlns:a16="http://schemas.microsoft.com/office/drawing/2014/main" id="{D5BFB925-3AC8-0049-BDAF-F16F6C7B544A}"/>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2410627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userDrawn="1"/>
        </p:nvSpPr>
        <p:spPr>
          <a:xfrm flipV="1">
            <a:off x="0" y="-1"/>
            <a:ext cx="12192000" cy="685800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descr="rgb para ppt-0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4679" y="2038846"/>
            <a:ext cx="5542642" cy="2780307"/>
          </a:xfrm>
          <a:prstGeom prst="rect">
            <a:avLst/>
          </a:prstGeom>
        </p:spPr>
      </p:pic>
      <p:pic>
        <p:nvPicPr>
          <p:cNvPr id="3" name="Imagen 2">
            <a:extLst>
              <a:ext uri="{FF2B5EF4-FFF2-40B4-BE49-F238E27FC236}">
                <a16:creationId xmlns:a16="http://schemas.microsoft.com/office/drawing/2014/main" id="{D1BF7EC7-DBCB-F04E-9330-6AEFEDB878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3096" y="6078030"/>
            <a:ext cx="6845808" cy="247547"/>
          </a:xfrm>
          <a:prstGeom prst="rect">
            <a:avLst/>
          </a:prstGeom>
        </p:spPr>
      </p:pic>
      <p:sp>
        <p:nvSpPr>
          <p:cNvPr id="7" name="CuadroTexto 6">
            <a:extLst>
              <a:ext uri="{FF2B5EF4-FFF2-40B4-BE49-F238E27FC236}">
                <a16:creationId xmlns:a16="http://schemas.microsoft.com/office/drawing/2014/main" id="{9855AE08-12AD-7649-9F3E-53F80A9ED0FA}"/>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64648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9761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458631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437977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56088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4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846978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9033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7525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78107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58965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userDrawn="1"/>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3246327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863298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59698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168558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3566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0112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33288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059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62277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25427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28718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62553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76321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91373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70"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780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867999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91936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33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134913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75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697296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15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108548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107076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62242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9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682478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615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42659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89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54356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49911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30500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3442809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32274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1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3708882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4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81348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6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3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56982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9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837094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633920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713726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6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87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8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2105377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1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53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971928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
        <p:nvSpPr>
          <p:cNvPr id="24" name="Freeform 18"/>
          <p:cNvSpPr/>
          <p:nvPr userDrawn="1"/>
        </p:nvSpPr>
        <p:spPr bwMode="white">
          <a:xfrm>
            <a:off x="0" y="0"/>
            <a:ext cx="8998226"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7" name="TextBox 2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8"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80668" y="3470337"/>
            <a:ext cx="1476000" cy="352849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83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
        <p:nvSpPr>
          <p:cNvPr id="21"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2"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3"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4" name="TextBox 2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5"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78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3_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
        <p:nvSpPr>
          <p:cNvPr id="24"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2018 by The Boston Consulting Group, Inc. All rights reserved.</a:t>
            </a:r>
          </a:p>
        </p:txBody>
      </p:sp>
      <p:sp>
        <p:nvSpPr>
          <p:cNvPr id="27" name="TextBox 2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28" name="Picture 2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13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ajustadaCompleta (NXPowerLite Copy).pptx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015326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638227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8056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792474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228248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777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05971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502539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6560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56951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84504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83637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6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54565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5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6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5445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39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58471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26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03323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942463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455396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ajustadaCompleta (NXPowerLite Copy).pptx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6302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82"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2044630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975172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116195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387268-02-BoD meeting -24ago18 - VF ajustada.pptx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140842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40944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grpSp>
        <p:nvGrpSpPr>
          <p:cNvPr id="12" name="Group 4"/>
          <p:cNvGrpSpPr>
            <a:grpSpLocks noChangeAspect="1"/>
          </p:cNvGrpSpPr>
          <p:nvPr userDrawn="1"/>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latin typeface="+mn-lt"/>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2565940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63828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80673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60837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387268-02-BoD meeting -24ago18 - VF ajustada.pptx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113526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74" Type="http://schemas.openxmlformats.org/officeDocument/2006/relationships/image" Target="../media/image1.emf"/><Relationship Id="rId5" Type="http://schemas.openxmlformats.org/officeDocument/2006/relationships/slideLayout" Target="../slideLayouts/slideLayout74.xml"/><Relationship Id="rId61" Type="http://schemas.openxmlformats.org/officeDocument/2006/relationships/slideLayout" Target="../slideLayouts/slideLayout130.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tags" Target="../tags/tag74.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theme" Target="../theme/theme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oleObject" Target="../embeddings/oleObject15.bin"/><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71" Type="http://schemas.openxmlformats.org/officeDocument/2006/relationships/vmlDrawing" Target="../drawings/vmlDrawing15.v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34" Type="http://schemas.openxmlformats.org/officeDocument/2006/relationships/theme" Target="../theme/theme3.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image" Target="../media/image9.png"/><Relationship Id="rId8"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8"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29265875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 id="2147483812" r:id="rId64"/>
    <p:sldLayoutId id="2147483813" r:id="rId65"/>
    <p:sldLayoutId id="2147483814" r:id="rId66"/>
    <p:sldLayoutId id="2147483815" r:id="rId67"/>
    <p:sldLayoutId id="2147483816" r:id="rId68"/>
    <p:sldLayoutId id="2147483817"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34"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‹Nº›</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23927212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 id="2147483873" r:id="rId55"/>
    <p:sldLayoutId id="2147483874" r:id="rId56"/>
    <p:sldLayoutId id="2147483875" r:id="rId57"/>
    <p:sldLayoutId id="2147483876" r:id="rId58"/>
    <p:sldLayoutId id="2147483877" r:id="rId59"/>
    <p:sldLayoutId id="2147483878" r:id="rId60"/>
    <p:sldLayoutId id="2147483879" r:id="rId61"/>
    <p:sldLayoutId id="2147483880" r:id="rId62"/>
    <p:sldLayoutId id="2147483881" r:id="rId63"/>
    <p:sldLayoutId id="2147483882" r:id="rId64"/>
    <p:sldLayoutId id="2147483883" r:id="rId65"/>
    <p:sldLayoutId id="2147483884" r:id="rId66"/>
    <p:sldLayoutId id="2147483885" r:id="rId67"/>
    <p:sldLayoutId id="2147483886" r:id="rId68"/>
    <p:sldLayoutId id="2147483887"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54182" y="163967"/>
            <a:ext cx="7950547" cy="1083342"/>
          </a:xfrm>
          <a:prstGeom prst="rect">
            <a:avLst/>
          </a:prstGeom>
        </p:spPr>
        <p:txBody>
          <a:bodyPr vert="horz" lIns="0" tIns="0" rIns="0" bIns="0" rtlCol="0" anchor="b">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554182" y="1520825"/>
            <a:ext cx="11083636" cy="4787900"/>
          </a:xfrm>
          <a:prstGeom prst="rect">
            <a:avLst/>
          </a:prstGeom>
        </p:spPr>
        <p:txBody>
          <a:bodyPr vert="horz" lIns="0" tIns="45720" rIns="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número de diapositiva 5"/>
          <p:cNvSpPr>
            <a:spLocks noGrp="1"/>
          </p:cNvSpPr>
          <p:nvPr>
            <p:ph type="sldNum" sz="quarter" idx="4"/>
          </p:nvPr>
        </p:nvSpPr>
        <p:spPr>
          <a:xfrm>
            <a:off x="10493982" y="6425094"/>
            <a:ext cx="1147156" cy="365125"/>
          </a:xfrm>
          <a:prstGeom prst="rect">
            <a:avLst/>
          </a:prstGeom>
        </p:spPr>
        <p:txBody>
          <a:bodyPr vert="horz" lIns="91440" tIns="45720" rIns="0" bIns="45720" rtlCol="0" anchor="ctr"/>
          <a:lstStyle>
            <a:lvl1pPr algn="r">
              <a:defRPr sz="1200">
                <a:solidFill>
                  <a:schemeClr val="accent1"/>
                </a:solidFill>
              </a:defRPr>
            </a:lvl1pPr>
          </a:lstStyle>
          <a:p>
            <a:fld id="{F6CE38E2-3800-D242-8BE4-CBD46CB080C4}" type="slidenum">
              <a:rPr lang="es-ES_tradnl" smtClean="0"/>
              <a:t>‹Nº›</a:t>
            </a:fld>
            <a:endParaRPr lang="es-ES_tradnl" dirty="0"/>
          </a:p>
        </p:txBody>
      </p:sp>
      <p:sp>
        <p:nvSpPr>
          <p:cNvPr id="8" name="CuadroTexto 7"/>
          <p:cNvSpPr txBox="1"/>
          <p:nvPr/>
        </p:nvSpPr>
        <p:spPr>
          <a:xfrm>
            <a:off x="3974869" y="6499934"/>
            <a:ext cx="4242262" cy="215444"/>
          </a:xfrm>
          <a:prstGeom prst="rect">
            <a:avLst/>
          </a:prstGeom>
          <a:noFill/>
        </p:spPr>
        <p:txBody>
          <a:bodyPr wrap="square" lIns="0" rtlCol="0">
            <a:spAutoFit/>
          </a:bodyPr>
          <a:lstStyle/>
          <a:p>
            <a:pPr algn="ctr"/>
            <a:r>
              <a:rPr lang="es-ES_tradnl" sz="800" dirty="0">
                <a:solidFill>
                  <a:schemeClr val="accent1"/>
                </a:solidFill>
              </a:rPr>
              <a:t>© TODOS LOS DERECHOS RESERVADOS POR INTERCONEXI</a:t>
            </a:r>
            <a:r>
              <a:rPr lang="es-ES" sz="800" dirty="0">
                <a:solidFill>
                  <a:schemeClr val="accent1"/>
                </a:solidFill>
              </a:rPr>
              <a:t>ÓN ELÉCTRICA S.A. E.S.P.</a:t>
            </a:r>
            <a:endParaRPr lang="es-ES_tradnl" sz="800" dirty="0">
              <a:solidFill>
                <a:schemeClr val="accent1"/>
              </a:solidFill>
            </a:endParaRPr>
          </a:p>
        </p:txBody>
      </p:sp>
      <p:pic>
        <p:nvPicPr>
          <p:cNvPr id="7" name="Imagen 6"/>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9296636" y="181538"/>
            <a:ext cx="2635602" cy="1222918"/>
          </a:xfrm>
          <a:prstGeom prst="rect">
            <a:avLst/>
          </a:prstGeom>
        </p:spPr>
      </p:pic>
    </p:spTree>
    <p:extLst>
      <p:ext uri="{BB962C8B-B14F-4D97-AF65-F5344CB8AC3E}">
        <p14:creationId xmlns:p14="http://schemas.microsoft.com/office/powerpoint/2010/main" val="269801013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Lst>
  <p:hf hdr="0" ftr="0" dt="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p15:clr>
            <a:srgbClr val="F26B43"/>
          </p15:clr>
        </p15:guide>
        <p15:guide id="4" pos="3840">
          <p15:clr>
            <a:srgbClr val="F26B43"/>
          </p15:clr>
        </p15:guide>
        <p15:guide id="5" pos="347">
          <p15:clr>
            <a:srgbClr val="F26B43"/>
          </p15:clr>
        </p15:guide>
        <p15:guide id="6" pos="7333">
          <p15:clr>
            <a:srgbClr val="F26B43"/>
          </p15:clr>
        </p15:guide>
        <p15:guide id="7" orient="horz" pos="731">
          <p15:clr>
            <a:srgbClr val="F26B43"/>
          </p15:clr>
        </p15:guide>
        <p15:guide id="8" orient="horz" pos="3974">
          <p15:clr>
            <a:srgbClr val="F26B43"/>
          </p15:clr>
        </p15:guide>
        <p15:guide id="9" orient="horz" pos="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6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6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69.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50.xml"/><Relationship Id="rId7" Type="http://schemas.openxmlformats.org/officeDocument/2006/relationships/image" Target="../media/image44.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165.xml"/><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7.png"/><Relationship Id="rId1" Type="http://schemas.openxmlformats.org/officeDocument/2006/relationships/slideLayout" Target="../slideLayouts/slideLayout166.xml"/><Relationship Id="rId5" Type="http://schemas.openxmlformats.org/officeDocument/2006/relationships/image" Target="../media/image49.jpe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6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130E765-84E4-492D-9830-2EC85C5D6E92}"/>
              </a:ext>
            </a:extLst>
          </p:cNvPr>
          <p:cNvSpPr>
            <a:spLocks noGrp="1"/>
          </p:cNvSpPr>
          <p:nvPr>
            <p:ph type="title"/>
          </p:nvPr>
        </p:nvSpPr>
        <p:spPr>
          <a:xfrm>
            <a:off x="2832302" y="3338330"/>
            <a:ext cx="8488920" cy="706583"/>
          </a:xfrm>
        </p:spPr>
        <p:txBody>
          <a:bodyPr>
            <a:noAutofit/>
          </a:bodyPr>
          <a:lstStyle/>
          <a:p>
            <a:pPr algn="ctr"/>
            <a:r>
              <a:rPr lang="es-CO" sz="5400" b="1" dirty="0">
                <a:latin typeface="Nunito" panose="00000500000000000000" pitchFamily="2" charset="0"/>
              </a:rPr>
              <a:t>Estrategia</a:t>
            </a:r>
            <a:br>
              <a:rPr lang="es-CO" sz="5400" b="1" dirty="0">
                <a:latin typeface="Nunito" panose="00000500000000000000" pitchFamily="2" charset="0"/>
              </a:rPr>
            </a:br>
            <a:br>
              <a:rPr lang="es-CO" sz="5400" b="1" dirty="0">
                <a:latin typeface="Nunito" panose="00000500000000000000" pitchFamily="2" charset="0"/>
              </a:rPr>
            </a:br>
            <a:r>
              <a:rPr lang="es-CO" sz="5400" dirty="0">
                <a:latin typeface="Nunito" panose="00000500000000000000" pitchFamily="2" charset="0"/>
              </a:rPr>
              <a:t>XM 2030</a:t>
            </a:r>
          </a:p>
        </p:txBody>
      </p:sp>
      <p:sp>
        <p:nvSpPr>
          <p:cNvPr id="4" name="Marcador de posición de número de diapositiva 3">
            <a:extLst>
              <a:ext uri="{FF2B5EF4-FFF2-40B4-BE49-F238E27FC236}">
                <a16:creationId xmlns:a16="http://schemas.microsoft.com/office/drawing/2014/main" id="{EBE474EE-304F-4D41-AB1B-2E25B96B7B6A}"/>
              </a:ext>
            </a:extLst>
          </p:cNvPr>
          <p:cNvSpPr>
            <a:spLocks noGrp="1"/>
          </p:cNvSpPr>
          <p:nvPr>
            <p:ph type="sldNum" sz="quarter" idx="4"/>
          </p:nvPr>
        </p:nvSpPr>
        <p:spPr/>
        <p:txBody>
          <a:bodyPr/>
          <a:lstStyle/>
          <a:p>
            <a:fld id="{7B7A483B-CFA5-2D45-B147-12E41216E0F0}" type="slidenum">
              <a:rPr lang="es-ES" smtClean="0"/>
              <a:pPr/>
              <a:t>1</a:t>
            </a:fld>
            <a:endParaRPr lang="es-ES" dirty="0"/>
          </a:p>
        </p:txBody>
      </p:sp>
    </p:spTree>
    <p:extLst>
      <p:ext uri="{BB962C8B-B14F-4D97-AF65-F5344CB8AC3E}">
        <p14:creationId xmlns:p14="http://schemas.microsoft.com/office/powerpoint/2010/main" val="115019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ángulo 102">
            <a:extLst>
              <a:ext uri="{FF2B5EF4-FFF2-40B4-BE49-F238E27FC236}">
                <a16:creationId xmlns:a16="http://schemas.microsoft.com/office/drawing/2014/main" id="{C97A0852-6678-494E-A860-865AA1D24175}"/>
              </a:ext>
            </a:extLst>
          </p:cNvPr>
          <p:cNvSpPr/>
          <p:nvPr/>
        </p:nvSpPr>
        <p:spPr>
          <a:xfrm>
            <a:off x="10149327" y="5273403"/>
            <a:ext cx="1858931" cy="1291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Conector recto 30">
            <a:extLst>
              <a:ext uri="{FF2B5EF4-FFF2-40B4-BE49-F238E27FC236}">
                <a16:creationId xmlns:a16="http://schemas.microsoft.com/office/drawing/2014/main" id="{4D42C8BF-9A21-4F30-9838-B27538B781EC}"/>
              </a:ext>
            </a:extLst>
          </p:cNvPr>
          <p:cNvCxnSpPr>
            <a:cxnSpLocks/>
          </p:cNvCxnSpPr>
          <p:nvPr/>
        </p:nvCxnSpPr>
        <p:spPr>
          <a:xfrm flipH="1">
            <a:off x="8363327" y="660400"/>
            <a:ext cx="8513" cy="5722978"/>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5A54781-8E80-47D2-B18A-2561611D6B23}"/>
              </a:ext>
            </a:extLst>
          </p:cNvPr>
          <p:cNvCxnSpPr>
            <a:cxnSpLocks/>
          </p:cNvCxnSpPr>
          <p:nvPr/>
        </p:nvCxnSpPr>
        <p:spPr>
          <a:xfrm>
            <a:off x="4162815" y="658779"/>
            <a:ext cx="10359" cy="5724599"/>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FFF24F50-FD6A-4152-A9D5-3702FF0A2910}"/>
              </a:ext>
            </a:extLst>
          </p:cNvPr>
          <p:cNvSpPr/>
          <p:nvPr/>
        </p:nvSpPr>
        <p:spPr>
          <a:xfrm>
            <a:off x="0" y="2652332"/>
            <a:ext cx="12192000" cy="5401107"/>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11" name="Rectángulo 10">
            <a:extLst>
              <a:ext uri="{FF2B5EF4-FFF2-40B4-BE49-F238E27FC236}">
                <a16:creationId xmlns:a16="http://schemas.microsoft.com/office/drawing/2014/main" id="{A3A19718-A911-4352-BB5B-72C4CEB557D2}"/>
              </a:ext>
            </a:extLst>
          </p:cNvPr>
          <p:cNvSpPr/>
          <p:nvPr/>
        </p:nvSpPr>
        <p:spPr>
          <a:xfrm>
            <a:off x="486753" y="4269652"/>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dirty="0">
                <a:solidFill>
                  <a:srgbClr val="003087">
                    <a:lumMod val="50000"/>
                  </a:srgbClr>
                </a:solidFill>
                <a:latin typeface="Nunito" panose="00000500000000000000"/>
                <a:cs typeface="Arial" panose="020B0604020202020204" pitchFamily="34" charset="0"/>
              </a:rPr>
              <a:t>Analítica avanzada en plataformas y procesos tecnológicos</a:t>
            </a:r>
            <a:endParaRPr lang="es-CO" sz="1400" b="1" dirty="0">
              <a:solidFill>
                <a:srgbClr val="003087">
                  <a:lumMod val="50000"/>
                </a:srgbClr>
              </a:solidFill>
              <a:latin typeface="Nunito" panose="00000500000000000000"/>
              <a:cs typeface="Arial" panose="020B0604020202020204" pitchFamily="34" charset="0"/>
            </a:endParaRPr>
          </a:p>
        </p:txBody>
      </p:sp>
      <p:sp>
        <p:nvSpPr>
          <p:cNvPr id="13" name="Rectángulo 12">
            <a:extLst>
              <a:ext uri="{FF2B5EF4-FFF2-40B4-BE49-F238E27FC236}">
                <a16:creationId xmlns:a16="http://schemas.microsoft.com/office/drawing/2014/main" id="{420C1494-1C67-4266-B1C1-927729738F17}"/>
              </a:ext>
            </a:extLst>
          </p:cNvPr>
          <p:cNvSpPr/>
          <p:nvPr/>
        </p:nvSpPr>
        <p:spPr>
          <a:xfrm>
            <a:off x="508838" y="5273403"/>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Corporativo</a:t>
            </a:r>
          </a:p>
        </p:txBody>
      </p:sp>
      <p:sp>
        <p:nvSpPr>
          <p:cNvPr id="16" name="Rectángulo 15">
            <a:extLst>
              <a:ext uri="{FF2B5EF4-FFF2-40B4-BE49-F238E27FC236}">
                <a16:creationId xmlns:a16="http://schemas.microsoft.com/office/drawing/2014/main" id="{ED5F9BAE-5706-49F9-9BBB-D413FD147692}"/>
              </a:ext>
            </a:extLst>
          </p:cNvPr>
          <p:cNvSpPr/>
          <p:nvPr/>
        </p:nvSpPr>
        <p:spPr>
          <a:xfrm>
            <a:off x="488258" y="3641474"/>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Diseño Organizacional Flexible</a:t>
            </a:r>
          </a:p>
        </p:txBody>
      </p:sp>
      <p:sp>
        <p:nvSpPr>
          <p:cNvPr id="19" name="Rectángulo 18">
            <a:extLst>
              <a:ext uri="{FF2B5EF4-FFF2-40B4-BE49-F238E27FC236}">
                <a16:creationId xmlns:a16="http://schemas.microsoft.com/office/drawing/2014/main" id="{9D6C602A-682E-46E5-849A-13AF6E6CED65}"/>
              </a:ext>
            </a:extLst>
          </p:cNvPr>
          <p:cNvSpPr/>
          <p:nvPr/>
        </p:nvSpPr>
        <p:spPr>
          <a:xfrm>
            <a:off x="60384" y="3022225"/>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kern="0" dirty="0">
                <a:solidFill>
                  <a:prstClr val="white"/>
                </a:solidFill>
                <a:latin typeface="Nunito" panose="00000500000000000000" pitchFamily="2" charset="0"/>
              </a:rPr>
              <a:t>I</a:t>
            </a: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1</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0" name="Rectángulo 19">
            <a:extLst>
              <a:ext uri="{FF2B5EF4-FFF2-40B4-BE49-F238E27FC236}">
                <a16:creationId xmlns:a16="http://schemas.microsoft.com/office/drawing/2014/main" id="{CBF766D4-2EB3-47BF-927B-4374418CE62A}"/>
              </a:ext>
            </a:extLst>
          </p:cNvPr>
          <p:cNvSpPr/>
          <p:nvPr/>
        </p:nvSpPr>
        <p:spPr>
          <a:xfrm>
            <a:off x="55129" y="3636921"/>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3</a:t>
            </a:r>
            <a:endParaRPr lang="es-CO" sz="1400" b="1" kern="0" dirty="0">
              <a:solidFill>
                <a:prstClr val="white"/>
              </a:solidFill>
              <a:latin typeface="Nunito" panose="00000500000000000000" pitchFamily="2" charset="0"/>
            </a:endParaRPr>
          </a:p>
        </p:txBody>
      </p:sp>
      <p:sp>
        <p:nvSpPr>
          <p:cNvPr id="21" name="Rectángulo 20">
            <a:extLst>
              <a:ext uri="{FF2B5EF4-FFF2-40B4-BE49-F238E27FC236}">
                <a16:creationId xmlns:a16="http://schemas.microsoft.com/office/drawing/2014/main" id="{AD937871-AF56-4D89-83F8-AE279376E068}"/>
              </a:ext>
            </a:extLst>
          </p:cNvPr>
          <p:cNvSpPr/>
          <p:nvPr/>
        </p:nvSpPr>
        <p:spPr>
          <a:xfrm>
            <a:off x="34238" y="4906354"/>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7</a:t>
            </a:r>
            <a:endParaRPr lang="es-CO" sz="1400" b="1" kern="0" dirty="0">
              <a:solidFill>
                <a:prstClr val="white"/>
              </a:solidFill>
              <a:latin typeface="Nunito" panose="00000500000000000000" pitchFamily="2" charset="0"/>
            </a:endParaRPr>
          </a:p>
        </p:txBody>
      </p:sp>
      <p:sp>
        <p:nvSpPr>
          <p:cNvPr id="23" name="Rectángulo 22">
            <a:extLst>
              <a:ext uri="{FF2B5EF4-FFF2-40B4-BE49-F238E27FC236}">
                <a16:creationId xmlns:a16="http://schemas.microsoft.com/office/drawing/2014/main" id="{ACA179BD-79CC-4519-AA60-C6D8D0B08A83}"/>
              </a:ext>
            </a:extLst>
          </p:cNvPr>
          <p:cNvSpPr/>
          <p:nvPr/>
        </p:nvSpPr>
        <p:spPr>
          <a:xfrm>
            <a:off x="44583" y="5204220"/>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8</a:t>
            </a:r>
            <a:endParaRPr lang="es-CO" sz="1400" b="1" kern="0" dirty="0">
              <a:solidFill>
                <a:prstClr val="white"/>
              </a:solidFill>
              <a:latin typeface="Nunito" panose="00000500000000000000" pitchFamily="2" charset="0"/>
            </a:endParaRPr>
          </a:p>
        </p:txBody>
      </p:sp>
      <p:sp>
        <p:nvSpPr>
          <p:cNvPr id="24" name="Rectángulo 23">
            <a:extLst>
              <a:ext uri="{FF2B5EF4-FFF2-40B4-BE49-F238E27FC236}">
                <a16:creationId xmlns:a16="http://schemas.microsoft.com/office/drawing/2014/main" id="{7143EAE2-893B-4334-B44C-42ED8D2112F1}"/>
              </a:ext>
            </a:extLst>
          </p:cNvPr>
          <p:cNvSpPr/>
          <p:nvPr/>
        </p:nvSpPr>
        <p:spPr>
          <a:xfrm>
            <a:off x="54247" y="4260657"/>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5</a:t>
            </a:r>
            <a:endParaRPr lang="es-CO" sz="1400" b="1" kern="0" dirty="0">
              <a:solidFill>
                <a:prstClr val="white"/>
              </a:solidFill>
              <a:latin typeface="Nunito" panose="00000500000000000000" pitchFamily="2" charset="0"/>
            </a:endParaRPr>
          </a:p>
        </p:txBody>
      </p:sp>
      <p:sp>
        <p:nvSpPr>
          <p:cNvPr id="26" name="Rectángulo 25">
            <a:extLst>
              <a:ext uri="{FF2B5EF4-FFF2-40B4-BE49-F238E27FC236}">
                <a16:creationId xmlns:a16="http://schemas.microsoft.com/office/drawing/2014/main" id="{3D11B389-89CD-488F-8840-D5971130EC4A}"/>
              </a:ext>
            </a:extLst>
          </p:cNvPr>
          <p:cNvSpPr/>
          <p:nvPr/>
        </p:nvSpPr>
        <p:spPr>
          <a:xfrm>
            <a:off x="57201" y="3326134"/>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2</a:t>
            </a:r>
            <a:endParaRPr lang="es-CO" sz="1400" b="1" kern="0" dirty="0">
              <a:solidFill>
                <a:prstClr val="white"/>
              </a:solidFill>
              <a:latin typeface="Nunito" panose="00000500000000000000" pitchFamily="2" charset="0"/>
            </a:endParaRPr>
          </a:p>
        </p:txBody>
      </p:sp>
      <p:sp>
        <p:nvSpPr>
          <p:cNvPr id="27" name="Rectángulo 26">
            <a:extLst>
              <a:ext uri="{FF2B5EF4-FFF2-40B4-BE49-F238E27FC236}">
                <a16:creationId xmlns:a16="http://schemas.microsoft.com/office/drawing/2014/main" id="{A8E561CB-F1E9-4363-B66B-07CF979023B5}"/>
              </a:ext>
            </a:extLst>
          </p:cNvPr>
          <p:cNvSpPr/>
          <p:nvPr/>
        </p:nvSpPr>
        <p:spPr>
          <a:xfrm>
            <a:off x="36752" y="4580484"/>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6</a:t>
            </a:r>
            <a:endParaRPr lang="es-CO" sz="1400" b="1" kern="0" dirty="0">
              <a:solidFill>
                <a:prstClr val="white"/>
              </a:solidFill>
              <a:latin typeface="Nunito" panose="00000500000000000000" pitchFamily="2" charset="0"/>
            </a:endParaRPr>
          </a:p>
        </p:txBody>
      </p:sp>
      <p:sp>
        <p:nvSpPr>
          <p:cNvPr id="36" name="Título 1">
            <a:extLst>
              <a:ext uri="{FF2B5EF4-FFF2-40B4-BE49-F238E27FC236}">
                <a16:creationId xmlns:a16="http://schemas.microsoft.com/office/drawing/2014/main" id="{1499E122-EDD5-440B-9022-3490A2C4BA4D}"/>
              </a:ext>
            </a:extLst>
          </p:cNvPr>
          <p:cNvSpPr>
            <a:spLocks noGrp="1"/>
          </p:cNvSpPr>
          <p:nvPr>
            <p:ph type="title"/>
          </p:nvPr>
        </p:nvSpPr>
        <p:spPr>
          <a:xfrm>
            <a:off x="154523" y="85003"/>
            <a:ext cx="10515600" cy="445026"/>
          </a:xfrm>
        </p:spPr>
        <p:txBody>
          <a:bodyPr>
            <a:noAutofit/>
          </a:bodyPr>
          <a:lstStyle/>
          <a:p>
            <a:r>
              <a:rPr lang="es-CO" sz="2400" dirty="0">
                <a:solidFill>
                  <a:schemeClr val="tx2"/>
                </a:solidFill>
              </a:rPr>
              <a:t>Plan de acción 2021 - Iniciativas</a:t>
            </a:r>
          </a:p>
        </p:txBody>
      </p:sp>
      <p:sp>
        <p:nvSpPr>
          <p:cNvPr id="4" name="CuadroTexto 3">
            <a:extLst>
              <a:ext uri="{FF2B5EF4-FFF2-40B4-BE49-F238E27FC236}">
                <a16:creationId xmlns:a16="http://schemas.microsoft.com/office/drawing/2014/main" id="{3B83414C-DC54-4CDB-B6E6-66811867014A}"/>
              </a:ext>
            </a:extLst>
          </p:cNvPr>
          <p:cNvSpPr txBox="1"/>
          <p:nvPr/>
        </p:nvSpPr>
        <p:spPr>
          <a:xfrm>
            <a:off x="2137426" y="6507628"/>
            <a:ext cx="3676887" cy="26161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3087">
                    <a:lumMod val="50000"/>
                  </a:srgbClr>
                </a:solidFill>
                <a:effectLst/>
                <a:uLnTx/>
                <a:uFillTx/>
                <a:latin typeface="Tahoma"/>
                <a:ea typeface="+mn-ea"/>
                <a:cs typeface="+mn-cs"/>
              </a:rPr>
              <a:t>Disminuir impacto de la tendencia</a:t>
            </a:r>
            <a:endParaRPr kumimoji="0" lang="es-CO" sz="11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38" name="CuadroTexto 37">
            <a:extLst>
              <a:ext uri="{FF2B5EF4-FFF2-40B4-BE49-F238E27FC236}">
                <a16:creationId xmlns:a16="http://schemas.microsoft.com/office/drawing/2014/main" id="{5FD6DFE1-33FC-40E2-9B6A-F77F3113B1CE}"/>
              </a:ext>
            </a:extLst>
          </p:cNvPr>
          <p:cNvSpPr txBox="1"/>
          <p:nvPr/>
        </p:nvSpPr>
        <p:spPr>
          <a:xfrm>
            <a:off x="6619003" y="6513555"/>
            <a:ext cx="3676887" cy="26161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3087">
                    <a:lumMod val="50000"/>
                  </a:srgbClr>
                </a:solidFill>
                <a:effectLst/>
                <a:uLnTx/>
                <a:uFillTx/>
                <a:latin typeface="Tahoma"/>
                <a:ea typeface="+mn-ea"/>
                <a:cs typeface="+mn-cs"/>
              </a:rPr>
              <a:t>Aprovechar oportunidades de la tendencia</a:t>
            </a:r>
            <a:endParaRPr kumimoji="0" lang="es-CO" sz="11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54" name="Rectángulo 53">
            <a:extLst>
              <a:ext uri="{FF2B5EF4-FFF2-40B4-BE49-F238E27FC236}">
                <a16:creationId xmlns:a16="http://schemas.microsoft.com/office/drawing/2014/main" id="{67347DF1-29C6-47D7-B8A0-E45251AAF7E8}"/>
              </a:ext>
            </a:extLst>
          </p:cNvPr>
          <p:cNvSpPr/>
          <p:nvPr/>
        </p:nvSpPr>
        <p:spPr>
          <a:xfrm>
            <a:off x="500497" y="3956748"/>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a:solidFill>
                  <a:srgbClr val="003087">
                    <a:lumMod val="50000"/>
                  </a:srgbClr>
                </a:solidFill>
                <a:latin typeface="Nunito" panose="00000500000000000000"/>
                <a:cs typeface="Arial" panose="020B0604020202020204" pitchFamily="34" charset="0"/>
              </a:rPr>
              <a:t>Desarrollo de nuevas </a:t>
            </a:r>
            <a:r>
              <a:rPr lang="es-MX" sz="1400" b="1" dirty="0">
                <a:solidFill>
                  <a:srgbClr val="003087">
                    <a:lumMod val="50000"/>
                  </a:srgbClr>
                </a:solidFill>
                <a:latin typeface="Nunito" panose="00000500000000000000"/>
                <a:cs typeface="Arial" panose="020B0604020202020204" pitchFamily="34" charset="0"/>
              </a:rPr>
              <a:t>capacidades</a:t>
            </a:r>
            <a:endParaRPr lang="es-CO" sz="1400" b="1" dirty="0">
              <a:solidFill>
                <a:srgbClr val="003087">
                  <a:lumMod val="50000"/>
                </a:srgbClr>
              </a:solidFill>
              <a:latin typeface="Nunito" panose="00000500000000000000"/>
              <a:cs typeface="Arial" panose="020B0604020202020204" pitchFamily="34" charset="0"/>
            </a:endParaRPr>
          </a:p>
        </p:txBody>
      </p:sp>
      <p:sp>
        <p:nvSpPr>
          <p:cNvPr id="55" name="Rectángulo 54">
            <a:extLst>
              <a:ext uri="{FF2B5EF4-FFF2-40B4-BE49-F238E27FC236}">
                <a16:creationId xmlns:a16="http://schemas.microsoft.com/office/drawing/2014/main" id="{23FB3EF0-3ECC-42A1-995E-432D56C8BA16}"/>
              </a:ext>
            </a:extLst>
          </p:cNvPr>
          <p:cNvSpPr/>
          <p:nvPr/>
        </p:nvSpPr>
        <p:spPr>
          <a:xfrm>
            <a:off x="52988" y="3956748"/>
            <a:ext cx="378000" cy="273632"/>
          </a:xfrm>
          <a:prstGeom prst="rect">
            <a:avLst/>
          </a:prstGeom>
          <a:solidFill>
            <a:srgbClr val="92D050"/>
          </a:solidFill>
          <a:ln w="12700" cap="flat" cmpd="sng" algn="ctr">
            <a:solidFill>
              <a:sysClr val="window" lastClr="FFFFFF"/>
            </a:solidFill>
            <a:prstDash val="solid"/>
            <a:miter lim="800000"/>
          </a:ln>
          <a:effectLst/>
        </p:spPr>
        <p:txBody>
          <a:bodyPr rtlCol="0" anchor="ctr"/>
          <a:lstStyle/>
          <a:p>
            <a:pPr algn="ctr"/>
            <a:r>
              <a:rPr lang="es-MX" sz="1400" b="1" kern="0">
                <a:solidFill>
                  <a:prstClr val="white"/>
                </a:solidFill>
                <a:latin typeface="Nunito" panose="00000500000000000000" pitchFamily="2" charset="0"/>
              </a:rPr>
              <a:t>I</a:t>
            </a:r>
            <a:r>
              <a:rPr lang="es-MX" sz="1400" b="1" kern="0" dirty="0">
                <a:solidFill>
                  <a:prstClr val="white"/>
                </a:solidFill>
                <a:latin typeface="Nunito" panose="00000500000000000000" pitchFamily="2" charset="0"/>
              </a:rPr>
              <a:t>4</a:t>
            </a:r>
            <a:endParaRPr lang="es-CO" sz="1400" b="1" kern="0" dirty="0">
              <a:solidFill>
                <a:prstClr val="white"/>
              </a:solidFill>
              <a:latin typeface="Nunito" panose="00000500000000000000" pitchFamily="2" charset="0"/>
            </a:endParaRPr>
          </a:p>
        </p:txBody>
      </p:sp>
      <p:sp>
        <p:nvSpPr>
          <p:cNvPr id="57" name="Elipse 56">
            <a:extLst>
              <a:ext uri="{FF2B5EF4-FFF2-40B4-BE49-F238E27FC236}">
                <a16:creationId xmlns:a16="http://schemas.microsoft.com/office/drawing/2014/main" id="{10944D94-0E92-4944-B33B-81C62BE13E4D}"/>
              </a:ext>
            </a:extLst>
          </p:cNvPr>
          <p:cNvSpPr/>
          <p:nvPr/>
        </p:nvSpPr>
        <p:spPr>
          <a:xfrm>
            <a:off x="11469962" y="3992839"/>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58" name="Rectángulo 57">
            <a:extLst>
              <a:ext uri="{FF2B5EF4-FFF2-40B4-BE49-F238E27FC236}">
                <a16:creationId xmlns:a16="http://schemas.microsoft.com/office/drawing/2014/main" id="{278475F9-CFBE-4C20-A14F-C3ABFC92D171}"/>
              </a:ext>
            </a:extLst>
          </p:cNvPr>
          <p:cNvSpPr/>
          <p:nvPr/>
        </p:nvSpPr>
        <p:spPr>
          <a:xfrm>
            <a:off x="-1510" y="1216772"/>
            <a:ext cx="4112691" cy="1200329"/>
          </a:xfrm>
          <a:prstGeom prst="rect">
            <a:avLst/>
          </a:prstGeom>
          <a:solidFill>
            <a:schemeClr val="bg1"/>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Nuevos elementos en la red </a:t>
            </a:r>
            <a:endParaRPr kumimoji="0" lang="es-CO"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FERNC, DER, baterías, micro redes, vehículos eléctricos, etc.</a:t>
            </a:r>
          </a:p>
        </p:txBody>
      </p:sp>
      <p:sp>
        <p:nvSpPr>
          <p:cNvPr id="60" name="Rectángulo 59">
            <a:extLst>
              <a:ext uri="{FF2B5EF4-FFF2-40B4-BE49-F238E27FC236}">
                <a16:creationId xmlns:a16="http://schemas.microsoft.com/office/drawing/2014/main" id="{27C5814F-516D-4E69-AFD4-5CC47F90D470}"/>
              </a:ext>
            </a:extLst>
          </p:cNvPr>
          <p:cNvSpPr/>
          <p:nvPr/>
        </p:nvSpPr>
        <p:spPr>
          <a:xfrm>
            <a:off x="4277930" y="1159829"/>
            <a:ext cx="4039973"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Nuevos mercados</a:t>
            </a:r>
            <a:endParaRPr kumimoji="0" lang="es-CO"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Tiempo real, completos, comercio electrónico, nuevos servicios, mercados P2P.</a:t>
            </a:r>
            <a:endParaRPr kumimoji="0" lang="es-MX"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endParaRPr>
          </a:p>
        </p:txBody>
      </p:sp>
      <p:sp>
        <p:nvSpPr>
          <p:cNvPr id="61" name="Rectángulo 60">
            <a:extLst>
              <a:ext uri="{FF2B5EF4-FFF2-40B4-BE49-F238E27FC236}">
                <a16:creationId xmlns:a16="http://schemas.microsoft.com/office/drawing/2014/main" id="{A85B56D0-788F-4AD4-84ED-CFA05BBAFDC8}"/>
              </a:ext>
            </a:extLst>
          </p:cNvPr>
          <p:cNvSpPr/>
          <p:nvPr/>
        </p:nvSpPr>
        <p:spPr>
          <a:xfrm>
            <a:off x="8457447" y="1176429"/>
            <a:ext cx="3657170"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MX"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Nuevas tecnologías</a:t>
            </a: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Analítica, Blockchain, medición inteligente, inteligencia artificial, IoT, robotización.</a:t>
            </a: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p:txBody>
      </p:sp>
      <p:sp>
        <p:nvSpPr>
          <p:cNvPr id="62" name="Elipse 61">
            <a:extLst>
              <a:ext uri="{FF2B5EF4-FFF2-40B4-BE49-F238E27FC236}">
                <a16:creationId xmlns:a16="http://schemas.microsoft.com/office/drawing/2014/main" id="{E6067E80-C99A-4242-9822-BE159B505DBD}"/>
              </a:ext>
            </a:extLst>
          </p:cNvPr>
          <p:cNvSpPr/>
          <p:nvPr/>
        </p:nvSpPr>
        <p:spPr>
          <a:xfrm>
            <a:off x="6318145" y="6540970"/>
            <a:ext cx="221673" cy="236816"/>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3" name="Elipse 62">
            <a:extLst>
              <a:ext uri="{FF2B5EF4-FFF2-40B4-BE49-F238E27FC236}">
                <a16:creationId xmlns:a16="http://schemas.microsoft.com/office/drawing/2014/main" id="{BE353E6A-FC43-4A25-8C69-7173B2494709}"/>
              </a:ext>
            </a:extLst>
          </p:cNvPr>
          <p:cNvSpPr/>
          <p:nvPr/>
        </p:nvSpPr>
        <p:spPr>
          <a:xfrm>
            <a:off x="1815762" y="6517488"/>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1" name="Elipse 70">
            <a:extLst>
              <a:ext uri="{FF2B5EF4-FFF2-40B4-BE49-F238E27FC236}">
                <a16:creationId xmlns:a16="http://schemas.microsoft.com/office/drawing/2014/main" id="{4859EFFA-30B4-4DD4-9BA5-971FBDEE0289}"/>
              </a:ext>
            </a:extLst>
          </p:cNvPr>
          <p:cNvSpPr/>
          <p:nvPr/>
        </p:nvSpPr>
        <p:spPr>
          <a:xfrm>
            <a:off x="11461489" y="4312634"/>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4" name="Elipse 73">
            <a:extLst>
              <a:ext uri="{FF2B5EF4-FFF2-40B4-BE49-F238E27FC236}">
                <a16:creationId xmlns:a16="http://schemas.microsoft.com/office/drawing/2014/main" id="{B273A42F-4FF1-4B2B-B0F8-74AB60D83854}"/>
              </a:ext>
            </a:extLst>
          </p:cNvPr>
          <p:cNvSpPr/>
          <p:nvPr/>
        </p:nvSpPr>
        <p:spPr>
          <a:xfrm>
            <a:off x="11469961" y="5339461"/>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5" name="Elipse 74">
            <a:extLst>
              <a:ext uri="{FF2B5EF4-FFF2-40B4-BE49-F238E27FC236}">
                <a16:creationId xmlns:a16="http://schemas.microsoft.com/office/drawing/2014/main" id="{783FF13A-3CE2-4B2B-80B1-CEF04970D4D6}"/>
              </a:ext>
            </a:extLst>
          </p:cNvPr>
          <p:cNvSpPr/>
          <p:nvPr/>
        </p:nvSpPr>
        <p:spPr>
          <a:xfrm>
            <a:off x="11461192" y="3683846"/>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pic>
        <p:nvPicPr>
          <p:cNvPr id="79" name="Imagen 78">
            <a:extLst>
              <a:ext uri="{FF2B5EF4-FFF2-40B4-BE49-F238E27FC236}">
                <a16:creationId xmlns:a16="http://schemas.microsoft.com/office/drawing/2014/main" id="{37FF6FE6-9F79-4851-B142-A5EF395CBF24}"/>
              </a:ext>
            </a:extLst>
          </p:cNvPr>
          <p:cNvPicPr>
            <a:picLocks noChangeAspect="1"/>
          </p:cNvPicPr>
          <p:nvPr/>
        </p:nvPicPr>
        <p:blipFill>
          <a:blip r:embed="rId2">
            <a:duotone>
              <a:schemeClr val="accent2">
                <a:shade val="45000"/>
                <a:satMod val="135000"/>
              </a:schemeClr>
              <a:prstClr val="white"/>
            </a:duotone>
          </a:blip>
          <a:stretch>
            <a:fillRect/>
          </a:stretch>
        </p:blipFill>
        <p:spPr>
          <a:xfrm>
            <a:off x="114416" y="658779"/>
            <a:ext cx="930253" cy="868637"/>
          </a:xfrm>
          <a:prstGeom prst="rect">
            <a:avLst/>
          </a:prstGeom>
        </p:spPr>
      </p:pic>
      <p:pic>
        <p:nvPicPr>
          <p:cNvPr id="81" name="Imagen 80">
            <a:extLst>
              <a:ext uri="{FF2B5EF4-FFF2-40B4-BE49-F238E27FC236}">
                <a16:creationId xmlns:a16="http://schemas.microsoft.com/office/drawing/2014/main" id="{99C68152-57D8-42F1-A5FC-DDDEC2D3B75C}"/>
              </a:ext>
            </a:extLst>
          </p:cNvPr>
          <p:cNvPicPr>
            <a:picLocks noChangeAspect="1"/>
          </p:cNvPicPr>
          <p:nvPr/>
        </p:nvPicPr>
        <p:blipFill>
          <a:blip r:embed="rId3">
            <a:duotone>
              <a:prstClr val="black"/>
              <a:schemeClr val="accent1">
                <a:tint val="45000"/>
                <a:satMod val="400000"/>
              </a:schemeClr>
            </a:duotone>
          </a:blip>
          <a:stretch>
            <a:fillRect/>
          </a:stretch>
        </p:blipFill>
        <p:spPr>
          <a:xfrm>
            <a:off x="1223033" y="461919"/>
            <a:ext cx="1231134" cy="1231134"/>
          </a:xfrm>
          <a:prstGeom prst="rect">
            <a:avLst/>
          </a:prstGeom>
        </p:spPr>
      </p:pic>
      <p:pic>
        <p:nvPicPr>
          <p:cNvPr id="83" name="Imagen 82">
            <a:extLst>
              <a:ext uri="{FF2B5EF4-FFF2-40B4-BE49-F238E27FC236}">
                <a16:creationId xmlns:a16="http://schemas.microsoft.com/office/drawing/2014/main" id="{24CD7C37-B848-4870-B88D-63A10DD824CE}"/>
              </a:ext>
            </a:extLst>
          </p:cNvPr>
          <p:cNvPicPr>
            <a:picLocks noChangeAspect="1"/>
          </p:cNvPicPr>
          <p:nvPr/>
        </p:nvPicPr>
        <p:blipFill>
          <a:blip r:embed="rId4">
            <a:duotone>
              <a:prstClr val="black"/>
              <a:schemeClr val="accent1">
                <a:tint val="45000"/>
                <a:satMod val="400000"/>
              </a:schemeClr>
            </a:duotone>
          </a:blip>
          <a:stretch>
            <a:fillRect/>
          </a:stretch>
        </p:blipFill>
        <p:spPr>
          <a:xfrm>
            <a:off x="2669987" y="534463"/>
            <a:ext cx="904365" cy="1037964"/>
          </a:xfrm>
          <a:prstGeom prst="rect">
            <a:avLst/>
          </a:prstGeom>
        </p:spPr>
      </p:pic>
      <p:pic>
        <p:nvPicPr>
          <p:cNvPr id="85" name="Imagen 84">
            <a:extLst>
              <a:ext uri="{FF2B5EF4-FFF2-40B4-BE49-F238E27FC236}">
                <a16:creationId xmlns:a16="http://schemas.microsoft.com/office/drawing/2014/main" id="{C345C174-914B-4E3D-B371-DACF21384679}"/>
              </a:ext>
            </a:extLst>
          </p:cNvPr>
          <p:cNvPicPr>
            <a:picLocks noChangeAspect="1"/>
          </p:cNvPicPr>
          <p:nvPr/>
        </p:nvPicPr>
        <p:blipFill>
          <a:blip r:embed="rId5"/>
          <a:stretch>
            <a:fillRect/>
          </a:stretch>
        </p:blipFill>
        <p:spPr>
          <a:xfrm>
            <a:off x="4462647" y="321907"/>
            <a:ext cx="1168692" cy="1341339"/>
          </a:xfrm>
          <a:prstGeom prst="rect">
            <a:avLst/>
          </a:prstGeom>
        </p:spPr>
      </p:pic>
      <p:pic>
        <p:nvPicPr>
          <p:cNvPr id="87" name="Imagen 86">
            <a:extLst>
              <a:ext uri="{FF2B5EF4-FFF2-40B4-BE49-F238E27FC236}">
                <a16:creationId xmlns:a16="http://schemas.microsoft.com/office/drawing/2014/main" id="{28A19779-09E4-4324-A2C6-C28C63012F3A}"/>
              </a:ext>
            </a:extLst>
          </p:cNvPr>
          <p:cNvPicPr>
            <a:picLocks noChangeAspect="1"/>
          </p:cNvPicPr>
          <p:nvPr/>
        </p:nvPicPr>
        <p:blipFill>
          <a:blip r:embed="rId6"/>
          <a:stretch>
            <a:fillRect/>
          </a:stretch>
        </p:blipFill>
        <p:spPr>
          <a:xfrm>
            <a:off x="5895579" y="591672"/>
            <a:ext cx="804674" cy="923546"/>
          </a:xfrm>
          <a:prstGeom prst="rect">
            <a:avLst/>
          </a:prstGeom>
        </p:spPr>
      </p:pic>
      <p:pic>
        <p:nvPicPr>
          <p:cNvPr id="89" name="Imagen 88">
            <a:extLst>
              <a:ext uri="{FF2B5EF4-FFF2-40B4-BE49-F238E27FC236}">
                <a16:creationId xmlns:a16="http://schemas.microsoft.com/office/drawing/2014/main" id="{44DC8497-EEA9-4743-B455-6E149D69E641}"/>
              </a:ext>
            </a:extLst>
          </p:cNvPr>
          <p:cNvPicPr>
            <a:picLocks noChangeAspect="1"/>
          </p:cNvPicPr>
          <p:nvPr/>
        </p:nvPicPr>
        <p:blipFill>
          <a:blip r:embed="rId7"/>
          <a:stretch>
            <a:fillRect/>
          </a:stretch>
        </p:blipFill>
        <p:spPr>
          <a:xfrm>
            <a:off x="7036650" y="589739"/>
            <a:ext cx="804674" cy="923546"/>
          </a:xfrm>
          <a:prstGeom prst="rect">
            <a:avLst/>
          </a:prstGeom>
        </p:spPr>
      </p:pic>
      <p:pic>
        <p:nvPicPr>
          <p:cNvPr id="91" name="Imagen 90">
            <a:extLst>
              <a:ext uri="{FF2B5EF4-FFF2-40B4-BE49-F238E27FC236}">
                <a16:creationId xmlns:a16="http://schemas.microsoft.com/office/drawing/2014/main" id="{CC0D5B6D-EDB5-42EB-BCD0-77AF236CFE73}"/>
              </a:ext>
            </a:extLst>
          </p:cNvPr>
          <p:cNvPicPr>
            <a:picLocks noChangeAspect="1"/>
          </p:cNvPicPr>
          <p:nvPr/>
        </p:nvPicPr>
        <p:blipFill>
          <a:blip r:embed="rId8">
            <a:duotone>
              <a:prstClr val="black"/>
              <a:schemeClr val="accent5">
                <a:tint val="45000"/>
                <a:satMod val="400000"/>
              </a:schemeClr>
            </a:duotone>
          </a:blip>
          <a:stretch>
            <a:fillRect/>
          </a:stretch>
        </p:blipFill>
        <p:spPr>
          <a:xfrm>
            <a:off x="8769384" y="476588"/>
            <a:ext cx="908395" cy="1042589"/>
          </a:xfrm>
          <a:prstGeom prst="rect">
            <a:avLst/>
          </a:prstGeom>
        </p:spPr>
      </p:pic>
      <p:pic>
        <p:nvPicPr>
          <p:cNvPr id="93" name="Imagen 92">
            <a:extLst>
              <a:ext uri="{FF2B5EF4-FFF2-40B4-BE49-F238E27FC236}">
                <a16:creationId xmlns:a16="http://schemas.microsoft.com/office/drawing/2014/main" id="{C269B7FC-55FB-483A-8B91-D26197D8D8F5}"/>
              </a:ext>
            </a:extLst>
          </p:cNvPr>
          <p:cNvPicPr>
            <a:picLocks noChangeAspect="1"/>
          </p:cNvPicPr>
          <p:nvPr/>
        </p:nvPicPr>
        <p:blipFill>
          <a:blip r:embed="rId9">
            <a:duotone>
              <a:prstClr val="black"/>
              <a:schemeClr val="accent5">
                <a:tint val="45000"/>
                <a:satMod val="400000"/>
              </a:schemeClr>
            </a:duotone>
          </a:blip>
          <a:stretch>
            <a:fillRect/>
          </a:stretch>
        </p:blipFill>
        <p:spPr>
          <a:xfrm>
            <a:off x="9659408" y="348167"/>
            <a:ext cx="1182017" cy="1356633"/>
          </a:xfrm>
          <a:prstGeom prst="rect">
            <a:avLst/>
          </a:prstGeom>
        </p:spPr>
      </p:pic>
      <p:pic>
        <p:nvPicPr>
          <p:cNvPr id="95" name="Imagen 94">
            <a:extLst>
              <a:ext uri="{FF2B5EF4-FFF2-40B4-BE49-F238E27FC236}">
                <a16:creationId xmlns:a16="http://schemas.microsoft.com/office/drawing/2014/main" id="{BEBA1C9F-1735-4D7A-A9B5-4D3BBFE3AEAD}"/>
              </a:ext>
            </a:extLst>
          </p:cNvPr>
          <p:cNvPicPr>
            <a:picLocks noChangeAspect="1"/>
          </p:cNvPicPr>
          <p:nvPr/>
        </p:nvPicPr>
        <p:blipFill>
          <a:blip r:embed="rId10">
            <a:duotone>
              <a:prstClr val="black"/>
              <a:schemeClr val="accent5">
                <a:tint val="45000"/>
                <a:satMod val="400000"/>
              </a:schemeClr>
            </a:duotone>
          </a:blip>
          <a:stretch>
            <a:fillRect/>
          </a:stretch>
        </p:blipFill>
        <p:spPr>
          <a:xfrm>
            <a:off x="10762394" y="374619"/>
            <a:ext cx="1258103" cy="1253689"/>
          </a:xfrm>
          <a:prstGeom prst="rect">
            <a:avLst/>
          </a:prstGeom>
        </p:spPr>
      </p:pic>
      <p:sp>
        <p:nvSpPr>
          <p:cNvPr id="32" name="CuadroTexto 31">
            <a:extLst>
              <a:ext uri="{FF2B5EF4-FFF2-40B4-BE49-F238E27FC236}">
                <a16:creationId xmlns:a16="http://schemas.microsoft.com/office/drawing/2014/main" id="{1D162E88-9AF0-445C-A8DB-F9341041606B}"/>
              </a:ext>
            </a:extLst>
          </p:cNvPr>
          <p:cNvSpPr txBox="1"/>
          <p:nvPr/>
        </p:nvSpPr>
        <p:spPr>
          <a:xfrm>
            <a:off x="59672" y="2602454"/>
            <a:ext cx="12031060" cy="400110"/>
          </a:xfrm>
          <a:prstGeom prst="rect">
            <a:avLst/>
          </a:prstGeom>
          <a:solidFill>
            <a:schemeClr val="accent5"/>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Nunito" panose="00000500000000000000" pitchFamily="2" charset="0"/>
                <a:ea typeface="+mn-ea"/>
                <a:cs typeface="+mn-cs"/>
              </a:rPr>
              <a:t>Iniciativas</a:t>
            </a:r>
            <a:endParaRPr kumimoji="0" lang="es-CO" sz="2000" b="1" i="0" u="none" strike="noStrike" kern="120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78" name="CuadroTexto 77">
            <a:extLst>
              <a:ext uri="{FF2B5EF4-FFF2-40B4-BE49-F238E27FC236}">
                <a16:creationId xmlns:a16="http://schemas.microsoft.com/office/drawing/2014/main" id="{7E5C6B19-C31B-4411-882A-1B01AD8005A5}"/>
              </a:ext>
            </a:extLst>
          </p:cNvPr>
          <p:cNvSpPr txBox="1"/>
          <p:nvPr/>
        </p:nvSpPr>
        <p:spPr>
          <a:xfrm>
            <a:off x="486753" y="3027647"/>
            <a:ext cx="11429391"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003087">
                    <a:lumMod val="50000"/>
                  </a:srgbClr>
                </a:solidFill>
                <a:effectLst/>
                <a:uLnTx/>
                <a:uFillTx/>
                <a:latin typeface="Nunito" panose="00000500000000000000"/>
                <a:cs typeface="Arial" panose="020B0604020202020204" pitchFamily="34" charset="0"/>
              </a:defRPr>
            </a:lvl1pPr>
          </a:lstStyle>
          <a:p>
            <a:r>
              <a:rPr lang="es-MX" dirty="0"/>
              <a:t>Posicionamiento en el sector</a:t>
            </a:r>
            <a:endParaRPr lang="es-CO" dirty="0"/>
          </a:p>
        </p:txBody>
      </p:sp>
      <p:sp>
        <p:nvSpPr>
          <p:cNvPr id="82" name="Elipse 81">
            <a:extLst>
              <a:ext uri="{FF2B5EF4-FFF2-40B4-BE49-F238E27FC236}">
                <a16:creationId xmlns:a16="http://schemas.microsoft.com/office/drawing/2014/main" id="{3E23C242-70A2-4AC0-BB45-D39FB232F305}"/>
              </a:ext>
            </a:extLst>
          </p:cNvPr>
          <p:cNvSpPr/>
          <p:nvPr/>
        </p:nvSpPr>
        <p:spPr>
          <a:xfrm>
            <a:off x="11461489" y="3068622"/>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4" name="Elipse 63">
            <a:extLst>
              <a:ext uri="{FF2B5EF4-FFF2-40B4-BE49-F238E27FC236}">
                <a16:creationId xmlns:a16="http://schemas.microsoft.com/office/drawing/2014/main" id="{A4977A49-30E2-4367-906E-7D3D0CE625A5}"/>
              </a:ext>
            </a:extLst>
          </p:cNvPr>
          <p:cNvSpPr/>
          <p:nvPr/>
        </p:nvSpPr>
        <p:spPr>
          <a:xfrm>
            <a:off x="11751927" y="3064070"/>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2" name="Elipse 71">
            <a:extLst>
              <a:ext uri="{FF2B5EF4-FFF2-40B4-BE49-F238E27FC236}">
                <a16:creationId xmlns:a16="http://schemas.microsoft.com/office/drawing/2014/main" id="{AD8290E7-369B-488C-9ADF-B0C89F46892F}"/>
              </a:ext>
            </a:extLst>
          </p:cNvPr>
          <p:cNvSpPr/>
          <p:nvPr/>
        </p:nvSpPr>
        <p:spPr>
          <a:xfrm>
            <a:off x="11752302" y="3996957"/>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3" name="Elipse 72">
            <a:extLst>
              <a:ext uri="{FF2B5EF4-FFF2-40B4-BE49-F238E27FC236}">
                <a16:creationId xmlns:a16="http://schemas.microsoft.com/office/drawing/2014/main" id="{C5EAF35C-2085-440D-BEFB-898D9A96EC13}"/>
              </a:ext>
            </a:extLst>
          </p:cNvPr>
          <p:cNvSpPr/>
          <p:nvPr/>
        </p:nvSpPr>
        <p:spPr>
          <a:xfrm>
            <a:off x="11734185" y="4304581"/>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84" name="Rectángulo 83">
            <a:extLst>
              <a:ext uri="{FF2B5EF4-FFF2-40B4-BE49-F238E27FC236}">
                <a16:creationId xmlns:a16="http://schemas.microsoft.com/office/drawing/2014/main" id="{DF4B7015-95B0-4855-8A66-4E9C16CF6CFA}"/>
              </a:ext>
            </a:extLst>
          </p:cNvPr>
          <p:cNvSpPr/>
          <p:nvPr/>
        </p:nvSpPr>
        <p:spPr>
          <a:xfrm>
            <a:off x="486753" y="4611317"/>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dirty="0">
                <a:solidFill>
                  <a:srgbClr val="003087">
                    <a:lumMod val="50000"/>
                  </a:srgbClr>
                </a:solidFill>
                <a:latin typeface="Nunito" panose="00000500000000000000"/>
                <a:cs typeface="Arial" panose="020B0604020202020204" pitchFamily="34" charset="0"/>
              </a:rPr>
              <a:t>Implementación de observatorio tecnológico </a:t>
            </a:r>
            <a:endParaRPr lang="es-CO" sz="1400" b="1" dirty="0">
              <a:solidFill>
                <a:srgbClr val="003087">
                  <a:lumMod val="50000"/>
                </a:srgbClr>
              </a:solidFill>
              <a:latin typeface="Nunito" panose="00000500000000000000"/>
              <a:cs typeface="Arial" panose="020B0604020202020204" pitchFamily="34" charset="0"/>
            </a:endParaRPr>
          </a:p>
        </p:txBody>
      </p:sp>
      <p:sp>
        <p:nvSpPr>
          <p:cNvPr id="86" name="Elipse 85">
            <a:extLst>
              <a:ext uri="{FF2B5EF4-FFF2-40B4-BE49-F238E27FC236}">
                <a16:creationId xmlns:a16="http://schemas.microsoft.com/office/drawing/2014/main" id="{47D544D4-FF4B-4143-998C-62FA68094007}"/>
              </a:ext>
            </a:extLst>
          </p:cNvPr>
          <p:cNvSpPr/>
          <p:nvPr/>
        </p:nvSpPr>
        <p:spPr>
          <a:xfrm>
            <a:off x="11461489" y="4635429"/>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88" name="Elipse 87">
            <a:extLst>
              <a:ext uri="{FF2B5EF4-FFF2-40B4-BE49-F238E27FC236}">
                <a16:creationId xmlns:a16="http://schemas.microsoft.com/office/drawing/2014/main" id="{E4287704-2F52-4C42-BFF9-D3C4EB51BE6F}"/>
              </a:ext>
            </a:extLst>
          </p:cNvPr>
          <p:cNvSpPr/>
          <p:nvPr/>
        </p:nvSpPr>
        <p:spPr>
          <a:xfrm>
            <a:off x="11744083" y="4629801"/>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0" name="Rectángulo 89">
            <a:extLst>
              <a:ext uri="{FF2B5EF4-FFF2-40B4-BE49-F238E27FC236}">
                <a16:creationId xmlns:a16="http://schemas.microsoft.com/office/drawing/2014/main" id="{D86E172B-F6EE-4274-B5B7-BCBFC78A2D64}"/>
              </a:ext>
            </a:extLst>
          </p:cNvPr>
          <p:cNvSpPr/>
          <p:nvPr/>
        </p:nvSpPr>
        <p:spPr>
          <a:xfrm>
            <a:off x="483767" y="4937147"/>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dirty="0">
                <a:solidFill>
                  <a:srgbClr val="003087">
                    <a:lumMod val="50000"/>
                  </a:srgbClr>
                </a:solidFill>
                <a:latin typeface="Nunito" panose="00000500000000000000"/>
                <a:cs typeface="Arial" panose="020B0604020202020204" pitchFamily="34" charset="0"/>
              </a:rPr>
              <a:t>Nuevos servicios en Colombia y Latinoamérica</a:t>
            </a:r>
            <a:endParaRPr lang="es-CO" sz="1400" b="1" dirty="0">
              <a:solidFill>
                <a:srgbClr val="003087">
                  <a:lumMod val="50000"/>
                </a:srgbClr>
              </a:solidFill>
              <a:latin typeface="Nunito" panose="00000500000000000000"/>
              <a:cs typeface="Arial" panose="020B0604020202020204" pitchFamily="34" charset="0"/>
            </a:endParaRPr>
          </a:p>
        </p:txBody>
      </p:sp>
      <p:sp>
        <p:nvSpPr>
          <p:cNvPr id="92" name="Elipse 91">
            <a:extLst>
              <a:ext uri="{FF2B5EF4-FFF2-40B4-BE49-F238E27FC236}">
                <a16:creationId xmlns:a16="http://schemas.microsoft.com/office/drawing/2014/main" id="{FA76BFE9-5B79-440D-8804-DF3DEDA945EB}"/>
              </a:ext>
            </a:extLst>
          </p:cNvPr>
          <p:cNvSpPr/>
          <p:nvPr/>
        </p:nvSpPr>
        <p:spPr>
          <a:xfrm>
            <a:off x="11463064" y="4984236"/>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4" name="Elipse 93">
            <a:extLst>
              <a:ext uri="{FF2B5EF4-FFF2-40B4-BE49-F238E27FC236}">
                <a16:creationId xmlns:a16="http://schemas.microsoft.com/office/drawing/2014/main" id="{47837981-50B6-400A-84A1-A2A636814F81}"/>
              </a:ext>
            </a:extLst>
          </p:cNvPr>
          <p:cNvSpPr/>
          <p:nvPr/>
        </p:nvSpPr>
        <p:spPr>
          <a:xfrm>
            <a:off x="11755771" y="4985584"/>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5" name="Rectángulo 64">
            <a:extLst>
              <a:ext uri="{FF2B5EF4-FFF2-40B4-BE49-F238E27FC236}">
                <a16:creationId xmlns:a16="http://schemas.microsoft.com/office/drawing/2014/main" id="{08CE4350-CD16-4AB9-A56D-DF28E6864F68}"/>
              </a:ext>
            </a:extLst>
          </p:cNvPr>
          <p:cNvSpPr/>
          <p:nvPr/>
        </p:nvSpPr>
        <p:spPr>
          <a:xfrm>
            <a:off x="500497" y="3337730"/>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Transformación cultural</a:t>
            </a:r>
          </a:p>
        </p:txBody>
      </p:sp>
      <p:sp>
        <p:nvSpPr>
          <p:cNvPr id="66" name="Elipse 65">
            <a:extLst>
              <a:ext uri="{FF2B5EF4-FFF2-40B4-BE49-F238E27FC236}">
                <a16:creationId xmlns:a16="http://schemas.microsoft.com/office/drawing/2014/main" id="{9E4DC5A4-A0A3-481A-8F04-ABDE84987147}"/>
              </a:ext>
            </a:extLst>
          </p:cNvPr>
          <p:cNvSpPr/>
          <p:nvPr/>
        </p:nvSpPr>
        <p:spPr>
          <a:xfrm>
            <a:off x="11461489" y="3383115"/>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8" name="Elipse 67">
            <a:extLst>
              <a:ext uri="{FF2B5EF4-FFF2-40B4-BE49-F238E27FC236}">
                <a16:creationId xmlns:a16="http://schemas.microsoft.com/office/drawing/2014/main" id="{29C8AB33-933C-40C8-92B2-DBC386924731}"/>
              </a:ext>
            </a:extLst>
          </p:cNvPr>
          <p:cNvSpPr/>
          <p:nvPr/>
        </p:nvSpPr>
        <p:spPr>
          <a:xfrm>
            <a:off x="11752302" y="3377939"/>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9" name="Elipse 68">
            <a:extLst>
              <a:ext uri="{FF2B5EF4-FFF2-40B4-BE49-F238E27FC236}">
                <a16:creationId xmlns:a16="http://schemas.microsoft.com/office/drawing/2014/main" id="{AA48D5BD-E88A-4AAC-A2D1-0646E2E0C416}"/>
              </a:ext>
            </a:extLst>
          </p:cNvPr>
          <p:cNvSpPr/>
          <p:nvPr/>
        </p:nvSpPr>
        <p:spPr>
          <a:xfrm>
            <a:off x="11755771" y="3680843"/>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0" name="Elipse 69">
            <a:extLst>
              <a:ext uri="{FF2B5EF4-FFF2-40B4-BE49-F238E27FC236}">
                <a16:creationId xmlns:a16="http://schemas.microsoft.com/office/drawing/2014/main" id="{71A2BAB6-9FAB-4A80-9428-C4C30AA5BF52}"/>
              </a:ext>
            </a:extLst>
          </p:cNvPr>
          <p:cNvSpPr/>
          <p:nvPr/>
        </p:nvSpPr>
        <p:spPr>
          <a:xfrm>
            <a:off x="11755771" y="5336600"/>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Tree>
    <p:extLst>
      <p:ext uri="{BB962C8B-B14F-4D97-AF65-F5344CB8AC3E}">
        <p14:creationId xmlns:p14="http://schemas.microsoft.com/office/powerpoint/2010/main" val="125947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C1F916B0-E6B3-472D-9742-752294E16B7E}"/>
              </a:ext>
            </a:extLst>
          </p:cNvPr>
          <p:cNvSpPr>
            <a:spLocks noGrp="1"/>
          </p:cNvSpPr>
          <p:nvPr>
            <p:ph type="sldNum" sz="quarter" idx="4294967295"/>
          </p:nvPr>
        </p:nvSpPr>
        <p:spPr>
          <a:xfrm>
            <a:off x="9347200" y="6357938"/>
            <a:ext cx="2844800" cy="365125"/>
          </a:xfrm>
        </p:spPr>
        <p:txBody>
          <a:bodyPr/>
          <a:lstStyle/>
          <a:p>
            <a:fld id="{7B7A483B-CFA5-2D45-B147-12E41216E0F0}" type="slidenum">
              <a:rPr lang="es-ES" smtClean="0"/>
              <a:pPr/>
              <a:t>11</a:t>
            </a:fld>
            <a:endParaRPr lang="es-ES" dirty="0"/>
          </a:p>
        </p:txBody>
      </p:sp>
    </p:spTree>
    <p:extLst>
      <p:ext uri="{BB962C8B-B14F-4D97-AF65-F5344CB8AC3E}">
        <p14:creationId xmlns:p14="http://schemas.microsoft.com/office/powerpoint/2010/main" val="286037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DE90D-FA9E-4869-8472-A6B7D49BAA0B}"/>
              </a:ext>
            </a:extLst>
          </p:cNvPr>
          <p:cNvSpPr>
            <a:spLocks noGrp="1"/>
          </p:cNvSpPr>
          <p:nvPr>
            <p:ph type="title"/>
          </p:nvPr>
        </p:nvSpPr>
        <p:spPr>
          <a:xfrm>
            <a:off x="1468582" y="365125"/>
            <a:ext cx="9885217" cy="757093"/>
          </a:xfrm>
        </p:spPr>
        <p:txBody>
          <a:bodyPr/>
          <a:lstStyle/>
          <a:p>
            <a:r>
              <a:rPr lang="es-CO" b="1" dirty="0">
                <a:latin typeface="Nunito" panose="00000500000000000000" pitchFamily="2" charset="0"/>
              </a:rPr>
              <a:t>Hacemos parte de la estrategia corporativa</a:t>
            </a:r>
          </a:p>
        </p:txBody>
      </p:sp>
      <p:sp>
        <p:nvSpPr>
          <p:cNvPr id="3" name="Marcador de contenido 2">
            <a:extLst>
              <a:ext uri="{FF2B5EF4-FFF2-40B4-BE49-F238E27FC236}">
                <a16:creationId xmlns:a16="http://schemas.microsoft.com/office/drawing/2014/main" id="{49966732-BA74-4657-A281-F30AD14274F4}"/>
              </a:ext>
            </a:extLst>
          </p:cNvPr>
          <p:cNvSpPr>
            <a:spLocks noGrp="1"/>
          </p:cNvSpPr>
          <p:nvPr>
            <p:ph idx="1"/>
          </p:nvPr>
        </p:nvSpPr>
        <p:spPr>
          <a:xfrm>
            <a:off x="304800" y="2194478"/>
            <a:ext cx="3865417" cy="3461471"/>
          </a:xfrm>
        </p:spPr>
        <p:txBody>
          <a:bodyPr>
            <a:normAutofit/>
          </a:bodyPr>
          <a:lstStyle/>
          <a:p>
            <a:pPr algn="just"/>
            <a:r>
              <a:rPr lang="es-MX" sz="2800" dirty="0">
                <a:solidFill>
                  <a:srgbClr val="440099"/>
                </a:solidFill>
                <a:latin typeface="Nunito" panose="00000500000000000000" pitchFamily="2" charset="0"/>
              </a:rPr>
              <a:t>En </a:t>
            </a:r>
            <a:r>
              <a:rPr lang="es-MX" sz="2800" dirty="0" err="1">
                <a:solidFill>
                  <a:srgbClr val="440099"/>
                </a:solidFill>
                <a:latin typeface="Nunito" panose="00000500000000000000" pitchFamily="2" charset="0"/>
              </a:rPr>
              <a:t>XM</a:t>
            </a:r>
            <a:r>
              <a:rPr lang="es-MX" sz="2800" dirty="0">
                <a:solidFill>
                  <a:srgbClr val="440099"/>
                </a:solidFill>
                <a:latin typeface="Nunito" panose="00000500000000000000" pitchFamily="2" charset="0"/>
              </a:rPr>
              <a:t> somos parte del propósito superior del grupo ISA, </a:t>
            </a:r>
            <a:r>
              <a:rPr lang="es-MX" sz="2800" b="1" i="1" dirty="0">
                <a:solidFill>
                  <a:srgbClr val="440099"/>
                </a:solidFill>
                <a:latin typeface="Nunito" panose="00000500000000000000" pitchFamily="2" charset="0"/>
              </a:rPr>
              <a:t>conexiones que inspiran</a:t>
            </a:r>
            <a:r>
              <a:rPr lang="es-MX" sz="2800" dirty="0">
                <a:solidFill>
                  <a:srgbClr val="440099"/>
                </a:solidFill>
                <a:latin typeface="Nunito" panose="00000500000000000000" pitchFamily="2" charset="0"/>
              </a:rPr>
              <a:t> y contribuimos de manera decidida al logro de la estrategia 2030.</a:t>
            </a:r>
          </a:p>
          <a:p>
            <a:pPr algn="just"/>
            <a:endParaRPr lang="es-CO" sz="2800" dirty="0">
              <a:solidFill>
                <a:srgbClr val="440099"/>
              </a:solidFill>
              <a:latin typeface="Nunito" panose="00000500000000000000" pitchFamily="2" charset="0"/>
            </a:endParaRPr>
          </a:p>
        </p:txBody>
      </p:sp>
      <p:pic>
        <p:nvPicPr>
          <p:cNvPr id="5" name="Imagen 4">
            <a:extLst>
              <a:ext uri="{FF2B5EF4-FFF2-40B4-BE49-F238E27FC236}">
                <a16:creationId xmlns:a16="http://schemas.microsoft.com/office/drawing/2014/main" id="{6E64A895-3BE1-4E39-854D-381B4A1EE4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7993" y="1761775"/>
            <a:ext cx="7634008" cy="5096225"/>
          </a:xfrm>
          <a:prstGeom prst="rect">
            <a:avLst/>
          </a:prstGeom>
        </p:spPr>
      </p:pic>
    </p:spTree>
    <p:extLst>
      <p:ext uri="{BB962C8B-B14F-4D97-AF65-F5344CB8AC3E}">
        <p14:creationId xmlns:p14="http://schemas.microsoft.com/office/powerpoint/2010/main" val="403335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2" name="Google Shape;212;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48800" y="1854400"/>
            <a:ext cx="4694387" cy="4454333"/>
          </a:xfrm>
          <a:prstGeom prst="rect">
            <a:avLst/>
          </a:prstGeom>
          <a:noFill/>
          <a:ln>
            <a:noFill/>
          </a:ln>
        </p:spPr>
      </p:pic>
      <p:pic>
        <p:nvPicPr>
          <p:cNvPr id="213" name="Google Shape;213;p27"/>
          <p:cNvPicPr preferRelativeResize="0"/>
          <p:nvPr/>
        </p:nvPicPr>
        <p:blipFill rotWithShape="1">
          <a:blip r:embed="rId4" cstate="screen">
            <a:alphaModFix/>
            <a:extLst>
              <a:ext uri="{28A0092B-C50C-407E-A947-70E740481C1C}">
                <a14:useLocalDpi xmlns:a14="http://schemas.microsoft.com/office/drawing/2010/main"/>
              </a:ext>
            </a:extLst>
          </a:blip>
          <a:srcRect r="45193"/>
          <a:stretch/>
        </p:blipFill>
        <p:spPr>
          <a:xfrm>
            <a:off x="10021686" y="5805400"/>
            <a:ext cx="1619481" cy="680901"/>
          </a:xfrm>
          <a:prstGeom prst="rect">
            <a:avLst/>
          </a:prstGeom>
          <a:noFill/>
          <a:ln>
            <a:noFill/>
          </a:ln>
        </p:spPr>
      </p:pic>
      <p:sp>
        <p:nvSpPr>
          <p:cNvPr id="2" name="Rectángulo 1">
            <a:extLst>
              <a:ext uri="{FF2B5EF4-FFF2-40B4-BE49-F238E27FC236}">
                <a16:creationId xmlns:a16="http://schemas.microsoft.com/office/drawing/2014/main" id="{E4AA6368-C2C1-4086-A4E4-AFC72D650F20}"/>
              </a:ext>
            </a:extLst>
          </p:cNvPr>
          <p:cNvSpPr/>
          <p:nvPr/>
        </p:nvSpPr>
        <p:spPr>
          <a:xfrm>
            <a:off x="-7" y="0"/>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1" name="Google Shape;211;p27"/>
          <p:cNvSpPr txBox="1">
            <a:spLocks noGrp="1"/>
          </p:cNvSpPr>
          <p:nvPr>
            <p:ph type="title"/>
          </p:nvPr>
        </p:nvSpPr>
        <p:spPr>
          <a:xfrm>
            <a:off x="550867" y="533600"/>
            <a:ext cx="8428400" cy="1320800"/>
          </a:xfrm>
          <a:prstGeom prst="rect">
            <a:avLst/>
          </a:prstGeom>
        </p:spPr>
        <p:txBody>
          <a:bodyPr spcFirstLastPara="1" vert="horz" wrap="square" lIns="0" tIns="0" rIns="0" bIns="0" rtlCol="0" anchor="t" anchorCtr="0">
            <a:noAutofit/>
          </a:bodyPr>
          <a:lstStyle/>
          <a:p>
            <a:r>
              <a:rPr lang="es" sz="4000" dirty="0">
                <a:solidFill>
                  <a:schemeClr val="lt1"/>
                </a:solidFill>
                <a:latin typeface="Nunito" panose="00000500000000000000" pitchFamily="2" charset="0"/>
              </a:rPr>
              <a:t>Crecimiento con</a:t>
            </a:r>
            <a:r>
              <a:rPr lang="es" sz="4000" b="1" dirty="0">
                <a:solidFill>
                  <a:schemeClr val="lt1"/>
                </a:solidFill>
                <a:latin typeface="Nunito" panose="00000500000000000000" pitchFamily="2" charset="0"/>
              </a:rPr>
              <a:t> </a:t>
            </a:r>
            <a:r>
              <a:rPr lang="es" sz="4000" dirty="0">
                <a:latin typeface="Nunito" panose="00000500000000000000" pitchFamily="2" charset="0"/>
              </a:rPr>
              <a:t>Valor Sostenible</a:t>
            </a:r>
            <a:endParaRPr sz="4000" dirty="0">
              <a:latin typeface="Nunito" panose="00000500000000000000" pitchFamily="2" charset="0"/>
            </a:endParaRPr>
          </a:p>
          <a:p>
            <a:r>
              <a:rPr lang="es" sz="2400" dirty="0">
                <a:solidFill>
                  <a:srgbClr val="440099"/>
                </a:solidFill>
                <a:latin typeface="Nunito" panose="00000500000000000000" pitchFamily="2" charset="0"/>
              </a:rPr>
              <a:t>Crescimento com Valor Sustentável</a:t>
            </a:r>
            <a:endParaRPr sz="2400" dirty="0">
              <a:solidFill>
                <a:srgbClr val="440099"/>
              </a:solidFill>
              <a:latin typeface="Nunito" panose="00000500000000000000" pitchFamily="2" charset="0"/>
            </a:endParaRPr>
          </a:p>
          <a:p>
            <a:endParaRPr sz="1600" dirty="0">
              <a:solidFill>
                <a:schemeClr val="accent1"/>
              </a:solidFill>
              <a:latin typeface="Nunito" panose="00000500000000000000" pitchFamily="2" charset="0"/>
            </a:endParaRPr>
          </a:p>
          <a:p>
            <a:endParaRPr sz="3200" dirty="0">
              <a:solidFill>
                <a:schemeClr val="accent3"/>
              </a:solidFill>
              <a:latin typeface="Nunito" panose="00000500000000000000" pitchFamily="2" charset="0"/>
            </a:endParaRPr>
          </a:p>
        </p:txBody>
      </p:sp>
      <p:pic>
        <p:nvPicPr>
          <p:cNvPr id="6" name="Google Shape;212;p27">
            <a:extLst>
              <a:ext uri="{FF2B5EF4-FFF2-40B4-BE49-F238E27FC236}">
                <a16:creationId xmlns:a16="http://schemas.microsoft.com/office/drawing/2014/main" id="{A9104612-3844-4374-9C9F-D30E61C74AB1}"/>
              </a:ext>
            </a:extLst>
          </p:cNvPr>
          <p:cNvPicPr preferRelativeResize="0"/>
          <p:nvPr/>
        </p:nvPicPr>
        <p:blipFill>
          <a:blip r:embed="rId5" cstate="screen">
            <a:alphaModFix/>
            <a:lum bright="70000" contrast="-70000"/>
            <a:extLst>
              <a:ext uri="{28A0092B-C50C-407E-A947-70E740481C1C}">
                <a14:useLocalDpi xmlns:a14="http://schemas.microsoft.com/office/drawing/2010/main"/>
              </a:ext>
            </a:extLst>
          </a:blip>
          <a:stretch>
            <a:fillRect/>
          </a:stretch>
        </p:blipFill>
        <p:spPr>
          <a:xfrm>
            <a:off x="3243010" y="1722316"/>
            <a:ext cx="5705980" cy="5091656"/>
          </a:xfrm>
          <a:prstGeom prst="rect">
            <a:avLst/>
          </a:prstGeom>
          <a:noFill/>
          <a:ln>
            <a:noFill/>
          </a:ln>
        </p:spPr>
      </p:pic>
      <p:pic>
        <p:nvPicPr>
          <p:cNvPr id="3" name="Imagen 2">
            <a:extLst>
              <a:ext uri="{FF2B5EF4-FFF2-40B4-BE49-F238E27FC236}">
                <a16:creationId xmlns:a16="http://schemas.microsoft.com/office/drawing/2014/main" id="{7E92846D-7D01-452A-9369-C403D46935C3}"/>
              </a:ext>
            </a:extLst>
          </p:cNvPr>
          <p:cNvPicPr>
            <a:picLocks noChangeAspect="1"/>
          </p:cNvPicPr>
          <p:nvPr/>
        </p:nvPicPr>
        <p:blipFill>
          <a:blip r:embed="rId6"/>
          <a:stretch>
            <a:fillRect/>
          </a:stretch>
        </p:blipFill>
        <p:spPr>
          <a:xfrm>
            <a:off x="10598653" y="6076950"/>
            <a:ext cx="1409700" cy="781050"/>
          </a:xfrm>
          <a:prstGeom prst="rect">
            <a:avLst/>
          </a:prstGeom>
        </p:spPr>
      </p:pic>
    </p:spTree>
    <p:extLst>
      <p:ext uri="{BB962C8B-B14F-4D97-AF65-F5344CB8AC3E}">
        <p14:creationId xmlns:p14="http://schemas.microsoft.com/office/powerpoint/2010/main" val="376929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03D9ECD-2B65-4A53-8F45-1F1D379578BE}"/>
              </a:ext>
            </a:extLst>
          </p:cNvPr>
          <p:cNvSpPr>
            <a:spLocks noGrp="1"/>
          </p:cNvSpPr>
          <p:nvPr>
            <p:ph type="title"/>
          </p:nvPr>
        </p:nvSpPr>
        <p:spPr>
          <a:xfrm>
            <a:off x="1315356" y="365125"/>
            <a:ext cx="10038443" cy="1032767"/>
          </a:xfrm>
        </p:spPr>
        <p:txBody>
          <a:bodyPr/>
          <a:lstStyle/>
          <a:p>
            <a:r>
              <a:rPr lang="es-CO" b="1" dirty="0">
                <a:latin typeface="Nunito" panose="00000500000000000000" pitchFamily="2" charset="0"/>
              </a:rPr>
              <a:t>Esta nueva orientación estratégica trasciende de crecimiento rentable a </a:t>
            </a:r>
            <a:r>
              <a:rPr lang="es-CO" b="1" u="sng" dirty="0">
                <a:latin typeface="Nunito" panose="00000500000000000000" pitchFamily="2" charset="0"/>
              </a:rPr>
              <a:t>valor sostenible</a:t>
            </a:r>
            <a:r>
              <a:rPr lang="es-CO" b="1" dirty="0">
                <a:latin typeface="Nunito" panose="00000500000000000000" pitchFamily="2" charset="0"/>
              </a:rPr>
              <a:t>…</a:t>
            </a:r>
            <a:endParaRPr lang="es-CO" b="1" dirty="0"/>
          </a:p>
        </p:txBody>
      </p:sp>
      <p:sp>
        <p:nvSpPr>
          <p:cNvPr id="4" name="Marcador de número de diapositiva 3">
            <a:extLst>
              <a:ext uri="{FF2B5EF4-FFF2-40B4-BE49-F238E27FC236}">
                <a16:creationId xmlns:a16="http://schemas.microsoft.com/office/drawing/2014/main" id="{C73BAFEF-153E-4496-BC60-B004EE54CA13}"/>
              </a:ext>
            </a:extLst>
          </p:cNvPr>
          <p:cNvSpPr>
            <a:spLocks noGrp="1"/>
          </p:cNvSpPr>
          <p:nvPr>
            <p:ph type="sldNum" sz="quarter" idx="4"/>
          </p:nvPr>
        </p:nvSpPr>
        <p:spPr/>
        <p:txBody>
          <a:bodyPr/>
          <a:lstStyle/>
          <a:p>
            <a:fld id="{7B7A483B-CFA5-2D45-B147-12E41216E0F0}" type="slidenum">
              <a:rPr lang="es-ES" smtClean="0"/>
              <a:pPr/>
              <a:t>4</a:t>
            </a:fld>
            <a:endParaRPr lang="es-ES" dirty="0"/>
          </a:p>
        </p:txBody>
      </p:sp>
      <p:grpSp>
        <p:nvGrpSpPr>
          <p:cNvPr id="5" name="Grupo 4">
            <a:extLst>
              <a:ext uri="{FF2B5EF4-FFF2-40B4-BE49-F238E27FC236}">
                <a16:creationId xmlns:a16="http://schemas.microsoft.com/office/drawing/2014/main" id="{E6045EC4-270D-4929-B406-34817F82E4CF}"/>
              </a:ext>
            </a:extLst>
          </p:cNvPr>
          <p:cNvGrpSpPr/>
          <p:nvPr/>
        </p:nvGrpSpPr>
        <p:grpSpPr>
          <a:xfrm>
            <a:off x="1474385" y="1952590"/>
            <a:ext cx="9034395" cy="4376338"/>
            <a:chOff x="930524" y="1391329"/>
            <a:chExt cx="10330953" cy="5206023"/>
          </a:xfrm>
        </p:grpSpPr>
        <p:pic>
          <p:nvPicPr>
            <p:cNvPr id="6" name="Imagen 5">
              <a:extLst>
                <a:ext uri="{FF2B5EF4-FFF2-40B4-BE49-F238E27FC236}">
                  <a16:creationId xmlns:a16="http://schemas.microsoft.com/office/drawing/2014/main" id="{881B980B-3C25-4872-A970-B091BC4D04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2849672" y="2766614"/>
              <a:ext cx="2600325" cy="1009650"/>
            </a:xfrm>
            <a:prstGeom prst="rect">
              <a:avLst/>
            </a:prstGeom>
          </p:spPr>
        </p:pic>
        <p:pic>
          <p:nvPicPr>
            <p:cNvPr id="7" name="Imagen 6">
              <a:extLst>
                <a:ext uri="{FF2B5EF4-FFF2-40B4-BE49-F238E27FC236}">
                  <a16:creationId xmlns:a16="http://schemas.microsoft.com/office/drawing/2014/main" id="{E7F77D5B-70AE-4C36-8A29-719B1AA2830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7826352" y="4735814"/>
              <a:ext cx="1504950" cy="590550"/>
            </a:xfrm>
            <a:prstGeom prst="rect">
              <a:avLst/>
            </a:prstGeom>
          </p:spPr>
        </p:pic>
        <p:pic>
          <p:nvPicPr>
            <p:cNvPr id="8" name="Imagen 7">
              <a:extLst>
                <a:ext uri="{FF2B5EF4-FFF2-40B4-BE49-F238E27FC236}">
                  <a16:creationId xmlns:a16="http://schemas.microsoft.com/office/drawing/2014/main" id="{414829F9-624D-431F-87AC-5D9CB0DF353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rot="21399497">
              <a:off x="7607955" y="2816414"/>
              <a:ext cx="514350" cy="990600"/>
            </a:xfrm>
            <a:prstGeom prst="rect">
              <a:avLst/>
            </a:prstGeom>
          </p:spPr>
        </p:pic>
        <p:pic>
          <p:nvPicPr>
            <p:cNvPr id="9" name="Imagen 8">
              <a:extLst>
                <a:ext uri="{FF2B5EF4-FFF2-40B4-BE49-F238E27FC236}">
                  <a16:creationId xmlns:a16="http://schemas.microsoft.com/office/drawing/2014/main" id="{9152F910-8241-4A56-8D55-8325BF29243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rot="21344294">
              <a:off x="3823525" y="4515800"/>
              <a:ext cx="1247775" cy="762000"/>
            </a:xfrm>
            <a:prstGeom prst="rect">
              <a:avLst/>
            </a:prstGeom>
          </p:spPr>
        </p:pic>
        <p:sp>
          <p:nvSpPr>
            <p:cNvPr id="10" name="Elipse 9">
              <a:extLst>
                <a:ext uri="{FF2B5EF4-FFF2-40B4-BE49-F238E27FC236}">
                  <a16:creationId xmlns:a16="http://schemas.microsoft.com/office/drawing/2014/main" id="{729F81CC-207A-4FC6-AC3B-4064560FA010}"/>
                </a:ext>
              </a:extLst>
            </p:cNvPr>
            <p:cNvSpPr/>
            <p:nvPr/>
          </p:nvSpPr>
          <p:spPr>
            <a:xfrm>
              <a:off x="1926390" y="4358276"/>
              <a:ext cx="1999559" cy="1998000"/>
            </a:xfrm>
            <a:prstGeom prst="ellipse">
              <a:avLst/>
            </a:prstGeom>
            <a:solidFill>
              <a:srgbClr val="104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Elipse 10">
              <a:extLst>
                <a:ext uri="{FF2B5EF4-FFF2-40B4-BE49-F238E27FC236}">
                  <a16:creationId xmlns:a16="http://schemas.microsoft.com/office/drawing/2014/main" id="{47447F12-557E-4F1F-B8AD-9888D49E518A}"/>
                </a:ext>
              </a:extLst>
            </p:cNvPr>
            <p:cNvSpPr/>
            <p:nvPr/>
          </p:nvSpPr>
          <p:spPr>
            <a:xfrm>
              <a:off x="2067614" y="4499390"/>
              <a:ext cx="1717110" cy="1715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Nunito" panose="00000500000000000000" pitchFamily="2" charset="0"/>
                </a:rPr>
                <a:t>Articulación</a:t>
              </a:r>
            </a:p>
          </p:txBody>
        </p:sp>
        <p:sp>
          <p:nvSpPr>
            <p:cNvPr id="12" name="Elipse 11">
              <a:extLst>
                <a:ext uri="{FF2B5EF4-FFF2-40B4-BE49-F238E27FC236}">
                  <a16:creationId xmlns:a16="http://schemas.microsoft.com/office/drawing/2014/main" id="{277EAAC6-AF2D-4064-BB2B-DCDC6B6D42B0}"/>
                </a:ext>
              </a:extLst>
            </p:cNvPr>
            <p:cNvSpPr/>
            <p:nvPr/>
          </p:nvSpPr>
          <p:spPr>
            <a:xfrm>
              <a:off x="9261918" y="4599352"/>
              <a:ext cx="1999559" cy="1998000"/>
            </a:xfrm>
            <a:prstGeom prst="ellipse">
              <a:avLst/>
            </a:prstGeom>
            <a:solidFill>
              <a:srgbClr val="0085FF"/>
            </a:solidFill>
            <a:ln>
              <a:solidFill>
                <a:srgbClr val="00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3" name="Elipse 12">
              <a:extLst>
                <a:ext uri="{FF2B5EF4-FFF2-40B4-BE49-F238E27FC236}">
                  <a16:creationId xmlns:a16="http://schemas.microsoft.com/office/drawing/2014/main" id="{1053962F-1841-4F06-BDE4-300A23F580D6}"/>
                </a:ext>
              </a:extLst>
            </p:cNvPr>
            <p:cNvSpPr/>
            <p:nvPr/>
          </p:nvSpPr>
          <p:spPr>
            <a:xfrm>
              <a:off x="9403142" y="4740466"/>
              <a:ext cx="1717110" cy="1715771"/>
            </a:xfrm>
            <a:prstGeom prst="ellipse">
              <a:avLst/>
            </a:prstGeom>
            <a:solidFill>
              <a:schemeClr val="bg2"/>
            </a:solidFill>
            <a:ln>
              <a:solidFill>
                <a:srgbClr val="0085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Nunito" panose="00000500000000000000" pitchFamily="2" charset="0"/>
                </a:rPr>
                <a:t>Desarrollo</a:t>
              </a:r>
            </a:p>
          </p:txBody>
        </p:sp>
        <p:sp>
          <p:nvSpPr>
            <p:cNvPr id="14" name="CuadroTexto 13">
              <a:extLst>
                <a:ext uri="{FF2B5EF4-FFF2-40B4-BE49-F238E27FC236}">
                  <a16:creationId xmlns:a16="http://schemas.microsoft.com/office/drawing/2014/main" id="{DBBBE43D-39F3-4E6C-9F45-0A58CDD10038}"/>
                </a:ext>
              </a:extLst>
            </p:cNvPr>
            <p:cNvSpPr txBox="1"/>
            <p:nvPr/>
          </p:nvSpPr>
          <p:spPr>
            <a:xfrm>
              <a:off x="981476" y="2247241"/>
              <a:ext cx="18898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Tahoma"/>
                  <a:ea typeface="+mn-ea"/>
                  <a:cs typeface="+mn-cs"/>
                </a:rPr>
                <a:t>Verde</a:t>
              </a:r>
              <a:endParaRPr kumimoji="0" lang="es-CO" sz="1800" b="0" i="0" u="none" strike="noStrike" kern="1200" cap="none" spc="0" normalizeH="0" baseline="0" noProof="0" dirty="0">
                <a:ln>
                  <a:noFill/>
                </a:ln>
                <a:solidFill>
                  <a:srgbClr val="4D4D4D"/>
                </a:solidFill>
                <a:effectLst/>
                <a:uLnTx/>
                <a:uFillTx/>
                <a:latin typeface="Tahoma"/>
                <a:ea typeface="+mn-ea"/>
                <a:cs typeface="+mn-cs"/>
              </a:endParaRPr>
            </a:p>
          </p:txBody>
        </p:sp>
        <p:sp>
          <p:nvSpPr>
            <p:cNvPr id="15" name="Elipse 14">
              <a:extLst>
                <a:ext uri="{FF2B5EF4-FFF2-40B4-BE49-F238E27FC236}">
                  <a16:creationId xmlns:a16="http://schemas.microsoft.com/office/drawing/2014/main" id="{B7B50725-3646-4D2F-99C4-8534A697C5B9}"/>
                </a:ext>
              </a:extLst>
            </p:cNvPr>
            <p:cNvSpPr/>
            <p:nvPr/>
          </p:nvSpPr>
          <p:spPr>
            <a:xfrm>
              <a:off x="930524" y="1391329"/>
              <a:ext cx="1999559" cy="1998000"/>
            </a:xfrm>
            <a:prstGeom prst="ellipse">
              <a:avLst/>
            </a:prstGeom>
            <a:solidFill>
              <a:srgbClr val="3BBF69"/>
            </a:solidFill>
            <a:ln>
              <a:solidFill>
                <a:srgbClr val="3BB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6" name="Elipse 15">
              <a:extLst>
                <a:ext uri="{FF2B5EF4-FFF2-40B4-BE49-F238E27FC236}">
                  <a16:creationId xmlns:a16="http://schemas.microsoft.com/office/drawing/2014/main" id="{6DF07923-D330-49EF-8314-0FE8562C7A91}"/>
                </a:ext>
              </a:extLst>
            </p:cNvPr>
            <p:cNvSpPr/>
            <p:nvPr/>
          </p:nvSpPr>
          <p:spPr>
            <a:xfrm>
              <a:off x="1071748" y="1532443"/>
              <a:ext cx="1717110" cy="1715771"/>
            </a:xfrm>
            <a:prstGeom prst="ellipse">
              <a:avLst/>
            </a:prstGeom>
            <a:solidFill>
              <a:schemeClr val="bg2"/>
            </a:solidFill>
            <a:ln>
              <a:solidFill>
                <a:srgbClr val="3BB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Nunito" panose="00000500000000000000" pitchFamily="2" charset="0"/>
                </a:rPr>
                <a:t>Verde</a:t>
              </a:r>
            </a:p>
          </p:txBody>
        </p:sp>
        <p:sp>
          <p:nvSpPr>
            <p:cNvPr id="17" name="Elipse 16">
              <a:extLst>
                <a:ext uri="{FF2B5EF4-FFF2-40B4-BE49-F238E27FC236}">
                  <a16:creationId xmlns:a16="http://schemas.microsoft.com/office/drawing/2014/main" id="{48F43492-CF0F-40FD-8845-1430F0C790CB}"/>
                </a:ext>
              </a:extLst>
            </p:cNvPr>
            <p:cNvSpPr/>
            <p:nvPr/>
          </p:nvSpPr>
          <p:spPr>
            <a:xfrm>
              <a:off x="8006615" y="1396399"/>
              <a:ext cx="1999559" cy="1998000"/>
            </a:xfrm>
            <a:prstGeom prst="ellipse">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8" name="Elipse 17">
              <a:extLst>
                <a:ext uri="{FF2B5EF4-FFF2-40B4-BE49-F238E27FC236}">
                  <a16:creationId xmlns:a16="http://schemas.microsoft.com/office/drawing/2014/main" id="{7ECF5B2C-C1AD-417A-9E03-BA727AEE6316}"/>
                </a:ext>
              </a:extLst>
            </p:cNvPr>
            <p:cNvSpPr/>
            <p:nvPr/>
          </p:nvSpPr>
          <p:spPr>
            <a:xfrm>
              <a:off x="8147839" y="1537513"/>
              <a:ext cx="1717110" cy="1715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Nunito" panose="00000500000000000000" pitchFamily="2" charset="0"/>
                </a:rPr>
                <a:t>Innovación</a:t>
              </a:r>
            </a:p>
          </p:txBody>
        </p:sp>
        <p:grpSp>
          <p:nvGrpSpPr>
            <p:cNvPr id="19" name="Grupo 18">
              <a:extLst>
                <a:ext uri="{FF2B5EF4-FFF2-40B4-BE49-F238E27FC236}">
                  <a16:creationId xmlns:a16="http://schemas.microsoft.com/office/drawing/2014/main" id="{CB60E007-5800-40FA-BB4C-4C2148D45078}"/>
                </a:ext>
              </a:extLst>
            </p:cNvPr>
            <p:cNvGrpSpPr/>
            <p:nvPr/>
          </p:nvGrpSpPr>
          <p:grpSpPr>
            <a:xfrm>
              <a:off x="5088041" y="3054856"/>
              <a:ext cx="2757600" cy="2756555"/>
              <a:chOff x="4875300" y="3083967"/>
              <a:chExt cx="2757600" cy="2756555"/>
            </a:xfrm>
          </p:grpSpPr>
          <p:grpSp>
            <p:nvGrpSpPr>
              <p:cNvPr id="20" name="Grupo 19">
                <a:extLst>
                  <a:ext uri="{FF2B5EF4-FFF2-40B4-BE49-F238E27FC236}">
                    <a16:creationId xmlns:a16="http://schemas.microsoft.com/office/drawing/2014/main" id="{D14C17C4-78F9-4A10-9AC4-05E9B6B994C1}"/>
                  </a:ext>
                </a:extLst>
              </p:cNvPr>
              <p:cNvGrpSpPr/>
              <p:nvPr/>
            </p:nvGrpSpPr>
            <p:grpSpPr>
              <a:xfrm>
                <a:off x="4875300" y="3083967"/>
                <a:ext cx="2757600" cy="2756555"/>
                <a:chOff x="5633215" y="2982351"/>
                <a:chExt cx="1660484" cy="1738800"/>
              </a:xfrm>
            </p:grpSpPr>
            <p:sp>
              <p:nvSpPr>
                <p:cNvPr id="22" name="Elipse 21">
                  <a:extLst>
                    <a:ext uri="{FF2B5EF4-FFF2-40B4-BE49-F238E27FC236}">
                      <a16:creationId xmlns:a16="http://schemas.microsoft.com/office/drawing/2014/main" id="{1FACBAD8-3B2B-453F-AA35-A8BFDD6B5DDC}"/>
                    </a:ext>
                  </a:extLst>
                </p:cNvPr>
                <p:cNvSpPr/>
                <p:nvPr/>
              </p:nvSpPr>
              <p:spPr>
                <a:xfrm>
                  <a:off x="5633215" y="2982351"/>
                  <a:ext cx="1660484" cy="1738800"/>
                </a:xfrm>
                <a:prstGeom prst="ellipse">
                  <a:avLst/>
                </a:prstGeom>
                <a:solidFill>
                  <a:schemeClr val="bg2"/>
                </a:solidFill>
                <a:ln>
                  <a:solidFill>
                    <a:srgbClr val="44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3" name="Elipse 22">
                  <a:extLst>
                    <a:ext uri="{FF2B5EF4-FFF2-40B4-BE49-F238E27FC236}">
                      <a16:creationId xmlns:a16="http://schemas.microsoft.com/office/drawing/2014/main" id="{97882324-F1D3-42C0-85BA-44A26B8437A2}"/>
                    </a:ext>
                  </a:extLst>
                </p:cNvPr>
                <p:cNvSpPr/>
                <p:nvPr/>
              </p:nvSpPr>
              <p:spPr>
                <a:xfrm>
                  <a:off x="5746616" y="3095751"/>
                  <a:ext cx="1443711" cy="1512000"/>
                </a:xfrm>
                <a:prstGeom prst="ellipse">
                  <a:avLst/>
                </a:prstGeom>
                <a:solidFill>
                  <a:srgbClr val="E0D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srgbClr val="4D4D4D"/>
                    </a:solidFill>
                    <a:effectLst/>
                    <a:uLnTx/>
                    <a:uFillTx/>
                    <a:latin typeface="Tahoma"/>
                    <a:ea typeface="+mn-ea"/>
                    <a:cs typeface="+mn-cs"/>
                  </a:endParaRPr>
                </a:p>
              </p:txBody>
            </p:sp>
          </p:grpSp>
          <p:sp>
            <p:nvSpPr>
              <p:cNvPr id="21" name="CuadroTexto 20">
                <a:extLst>
                  <a:ext uri="{FF2B5EF4-FFF2-40B4-BE49-F238E27FC236}">
                    <a16:creationId xmlns:a16="http://schemas.microsoft.com/office/drawing/2014/main" id="{62922D97-8F63-4835-BEA1-3988B4E82EBE}"/>
                  </a:ext>
                </a:extLst>
              </p:cNvPr>
              <p:cNvSpPr txBox="1"/>
              <p:nvPr/>
            </p:nvSpPr>
            <p:spPr>
              <a:xfrm>
                <a:off x="5028835" y="4064264"/>
                <a:ext cx="2432393" cy="795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D4D4D"/>
                    </a:solidFill>
                    <a:effectLst/>
                    <a:uLnTx/>
                    <a:uFillTx/>
                    <a:latin typeface="Nunito" panose="00000500000000000000" pitchFamily="2" charset="0"/>
                  </a:rPr>
                  <a:t>CONEXIONES QUE INSPIRAN</a:t>
                </a:r>
              </a:p>
            </p:txBody>
          </p:sp>
        </p:grpSp>
      </p:grpSp>
    </p:spTree>
    <p:extLst>
      <p:ext uri="{BB962C8B-B14F-4D97-AF65-F5344CB8AC3E}">
        <p14:creationId xmlns:p14="http://schemas.microsoft.com/office/powerpoint/2010/main" val="323667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BB33CD4-80A2-4175-8F6F-F83BBADEE947}"/>
              </a:ext>
            </a:extLst>
          </p:cNvPr>
          <p:cNvSpPr>
            <a:spLocks noGrp="1"/>
          </p:cNvSpPr>
          <p:nvPr>
            <p:ph type="sldNum" sz="quarter" idx="4"/>
          </p:nvPr>
        </p:nvSpPr>
        <p:spPr/>
        <p:txBody>
          <a:bodyPr/>
          <a:lstStyle/>
          <a:p>
            <a:fld id="{7B7A483B-CFA5-2D45-B147-12E41216E0F0}" type="slidenum">
              <a:rPr lang="es-ES" smtClean="0"/>
              <a:pPr/>
              <a:t>5</a:t>
            </a:fld>
            <a:endParaRPr lang="es-ES" dirty="0"/>
          </a:p>
        </p:txBody>
      </p:sp>
      <p:sp>
        <p:nvSpPr>
          <p:cNvPr id="21" name="Rectángulo 20">
            <a:extLst>
              <a:ext uri="{FF2B5EF4-FFF2-40B4-BE49-F238E27FC236}">
                <a16:creationId xmlns:a16="http://schemas.microsoft.com/office/drawing/2014/main" id="{D3FE2D95-E6FE-445B-87B4-D33A216F57E7}"/>
              </a:ext>
            </a:extLst>
          </p:cNvPr>
          <p:cNvSpPr/>
          <p:nvPr/>
        </p:nvSpPr>
        <p:spPr>
          <a:xfrm>
            <a:off x="1686069" y="1778760"/>
            <a:ext cx="9955070" cy="584775"/>
          </a:xfrm>
          <a:prstGeom prst="rect">
            <a:avLst/>
          </a:prstGeom>
          <a:noFill/>
        </p:spPr>
        <p:txBody>
          <a:bodyPr wrap="square">
            <a:spAutoFit/>
          </a:bodyPr>
          <a:lstStyle/>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Minimizar impactos ambientales en las operaciones </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Promover iniciativas que generen impacto ambiental positivo</a:t>
            </a:r>
          </a:p>
        </p:txBody>
      </p:sp>
      <p:sp>
        <p:nvSpPr>
          <p:cNvPr id="22" name="Rectángulo 21">
            <a:extLst>
              <a:ext uri="{FF2B5EF4-FFF2-40B4-BE49-F238E27FC236}">
                <a16:creationId xmlns:a16="http://schemas.microsoft.com/office/drawing/2014/main" id="{EC684200-2861-4A73-BE30-9D97383A3726}"/>
              </a:ext>
            </a:extLst>
          </p:cNvPr>
          <p:cNvSpPr/>
          <p:nvPr/>
        </p:nvSpPr>
        <p:spPr>
          <a:xfrm>
            <a:off x="1686068" y="2543755"/>
            <a:ext cx="9230526" cy="1323439"/>
          </a:xfrm>
          <a:prstGeom prst="rect">
            <a:avLst/>
          </a:prstGeom>
          <a:noFill/>
        </p:spPr>
        <p:txBody>
          <a:bodyPr wrap="square">
            <a:spAutoFit/>
          </a:bodyPr>
          <a:lstStyle/>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Integrar la digitalización a las operaciones, los activos y al desarrollo de nuevas ofertas de valor</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Aprovechar las oportunidades de negocio derivadas de nuevos modelos operativos y la disrupción de las tecnologías</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440099"/>
                </a:solidFill>
                <a:effectLst/>
                <a:uLnTx/>
                <a:uFillTx/>
                <a:latin typeface="Nunito" panose="00000500000000000000" pitchFamily="2" charset="0"/>
              </a:rPr>
              <a:t>Apoyar el logro de la estrategia con n</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uevos</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vehículos de innovación (</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Ej</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Corporate</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venture</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para mejorar la competitividad y el desarrollo de nuevos negocios</a:t>
            </a:r>
          </a:p>
        </p:txBody>
      </p:sp>
      <p:sp>
        <p:nvSpPr>
          <p:cNvPr id="23" name="CuadroTexto 22">
            <a:extLst>
              <a:ext uri="{FF2B5EF4-FFF2-40B4-BE49-F238E27FC236}">
                <a16:creationId xmlns:a16="http://schemas.microsoft.com/office/drawing/2014/main" id="{C12CF358-D1EB-4C33-8806-05B727BFDF7D}"/>
              </a:ext>
            </a:extLst>
          </p:cNvPr>
          <p:cNvSpPr txBox="1"/>
          <p:nvPr/>
        </p:nvSpPr>
        <p:spPr>
          <a:xfrm>
            <a:off x="1686069" y="4100738"/>
            <a:ext cx="9391985" cy="1077218"/>
          </a:xfrm>
          <a:prstGeom prst="rect">
            <a:avLst/>
          </a:prstGeom>
          <a:noFill/>
        </p:spPr>
        <p:txBody>
          <a:bodyPr wrap="square">
            <a:spAutoFit/>
          </a:bodyPr>
          <a:lstStyle>
            <a:defPPr>
              <a:defRPr lang="es-ES_tradnl"/>
            </a:defPPr>
            <a:lvl1pPr marL="173038" indent="-173038">
              <a:buFont typeface="Arial" panose="020B0604020202020204" pitchFamily="34" charset="0"/>
              <a:buChar char="•"/>
              <a:defRPr sz="1600"/>
            </a:lvl1pPr>
          </a:lstStyle>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Integrar la digitalización como palanca clave para habilitar la excelencia competitiva en los negocios </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Accionar iniciativas de impacto social positivo</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Desarrollar líderes que afrontan retos adaptativos y técnicos</a:t>
            </a:r>
          </a:p>
          <a:p>
            <a:pPr marL="173038" marR="0" lvl="0" indent="-173038"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440099"/>
                </a:solidFill>
                <a:effectLst/>
                <a:uLnTx/>
                <a:uFillTx/>
                <a:latin typeface="Nunito" panose="00000500000000000000" pitchFamily="2" charset="0"/>
              </a:rPr>
              <a:t>Incursionar en nuevos negocios innovadores y nuevos mercados para diversificar el portafolio actual</a:t>
            </a:r>
          </a:p>
        </p:txBody>
      </p:sp>
      <p:sp>
        <p:nvSpPr>
          <p:cNvPr id="24" name="Rectángulo 23">
            <a:extLst>
              <a:ext uri="{FF2B5EF4-FFF2-40B4-BE49-F238E27FC236}">
                <a16:creationId xmlns:a16="http://schemas.microsoft.com/office/drawing/2014/main" id="{D5835638-46FE-461E-90C4-9AACD53B0B43}"/>
              </a:ext>
            </a:extLst>
          </p:cNvPr>
          <p:cNvSpPr/>
          <p:nvPr/>
        </p:nvSpPr>
        <p:spPr>
          <a:xfrm>
            <a:off x="1686069" y="5570005"/>
            <a:ext cx="9230525" cy="830997"/>
          </a:xfrm>
          <a:prstGeom prst="rect">
            <a:avLst/>
          </a:prstGeom>
          <a:noFill/>
        </p:spPr>
        <p:txBody>
          <a:bodyPr wrap="square">
            <a:spAutoFit/>
          </a:bodyPr>
          <a:lstStyle/>
          <a:p>
            <a:pPr marL="176213" marR="0" lvl="0" indent="-176213"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Establecer alianzas para mejorar la competitividad y desarrollar capacidades de largo plazo</a:t>
            </a:r>
          </a:p>
          <a:p>
            <a:pPr marL="176213" marR="0" lvl="0" indent="-176213"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440099"/>
                </a:solidFill>
                <a:effectLst/>
                <a:uLnTx/>
                <a:uFillTx/>
                <a:latin typeface="Nunito" panose="00000500000000000000" pitchFamily="2" charset="0"/>
              </a:rPr>
              <a:t>P</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articipar</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en esquemas colaborativos  para potenciar la innovación</a:t>
            </a:r>
          </a:p>
          <a:p>
            <a:pPr marL="176213" marR="0" lvl="0" indent="-176213" algn="just" defTabSz="914400" rtl="0" eaLnBrk="1" fontAlgn="auto" latinLnBrk="0" hangingPunct="1">
              <a:lnSpc>
                <a:spcPct val="100000"/>
              </a:lnSpc>
              <a:spcBef>
                <a:spcPts val="0"/>
              </a:spcBef>
              <a:spcAft>
                <a:spcPts val="0"/>
              </a:spcAft>
              <a:buClr>
                <a:srgbClr val="FF6A13"/>
              </a:buClr>
              <a:buSzTx/>
              <a:buFont typeface="Arial" panose="020B0604020202020204" pitchFamily="34" charset="0"/>
              <a:buChar char="•"/>
              <a:tabLst/>
              <a:defRPr/>
            </a:pPr>
            <a:r>
              <a:rPr kumimoji="0" lang="es-ES" sz="1600" b="0" i="0" u="none" strike="noStrike" kern="1200" cap="none" spc="0" normalizeH="0" baseline="0" noProof="0" dirty="0">
                <a:ln>
                  <a:noFill/>
                </a:ln>
                <a:solidFill>
                  <a:srgbClr val="440099"/>
                </a:solidFill>
                <a:effectLst/>
                <a:uLnTx/>
                <a:uFillTx/>
                <a:latin typeface="Nunito" panose="00000500000000000000" pitchFamily="2" charset="0"/>
              </a:rPr>
              <a:t>I</a:t>
            </a:r>
            <a:r>
              <a:rPr kumimoji="0" lang="es-CO" sz="1600" b="0" i="0" u="none" strike="noStrike" kern="1200" cap="none" spc="0" normalizeH="0" baseline="0" noProof="0" dirty="0" err="1">
                <a:ln>
                  <a:noFill/>
                </a:ln>
                <a:solidFill>
                  <a:srgbClr val="440099"/>
                </a:solidFill>
                <a:effectLst/>
                <a:uLnTx/>
                <a:uFillTx/>
                <a:latin typeface="Nunito" panose="00000500000000000000" pitchFamily="2" charset="0"/>
              </a:rPr>
              <a:t>ntegrar</a:t>
            </a:r>
            <a:r>
              <a:rPr kumimoji="0" lang="es-CO" sz="1600" b="0" i="0" u="none" strike="noStrike" kern="1200" cap="none" spc="0" normalizeH="0" baseline="0" noProof="0" dirty="0">
                <a:ln>
                  <a:noFill/>
                </a:ln>
                <a:solidFill>
                  <a:srgbClr val="440099"/>
                </a:solidFill>
                <a:effectLst/>
                <a:uLnTx/>
                <a:uFillTx/>
                <a:latin typeface="Nunito" panose="00000500000000000000" pitchFamily="2" charset="0"/>
              </a:rPr>
              <a:t> capacidades de distintos negocios para generar nuevas oportunidades.</a:t>
            </a:r>
          </a:p>
        </p:txBody>
      </p:sp>
      <p:sp>
        <p:nvSpPr>
          <p:cNvPr id="25" name="Line 9">
            <a:extLst>
              <a:ext uri="{FF2B5EF4-FFF2-40B4-BE49-F238E27FC236}">
                <a16:creationId xmlns:a16="http://schemas.microsoft.com/office/drawing/2014/main" id="{201B9915-178E-4CC8-A09A-5D82331141F1}"/>
              </a:ext>
            </a:extLst>
          </p:cNvPr>
          <p:cNvSpPr>
            <a:spLocks noChangeShapeType="1"/>
          </p:cNvSpPr>
          <p:nvPr>
            <p:custDataLst>
              <p:tags r:id="rId1"/>
            </p:custDataLst>
          </p:nvPr>
        </p:nvSpPr>
        <p:spPr bwMode="gray">
          <a:xfrm>
            <a:off x="1847528" y="2500641"/>
            <a:ext cx="9230526" cy="0"/>
          </a:xfrm>
          <a:prstGeom prst="line">
            <a:avLst/>
          </a:prstGeom>
          <a:noFill/>
          <a:ln w="12700">
            <a:solidFill>
              <a:srgbClr val="44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D4D4D"/>
              </a:solidFill>
              <a:effectLst/>
              <a:uLnTx/>
              <a:uFillTx/>
              <a:latin typeface="Tahoma"/>
              <a:ea typeface="+mn-ea"/>
              <a:cs typeface="+mn-cs"/>
            </a:endParaRPr>
          </a:p>
        </p:txBody>
      </p:sp>
      <p:sp>
        <p:nvSpPr>
          <p:cNvPr id="26" name="Line 9">
            <a:extLst>
              <a:ext uri="{FF2B5EF4-FFF2-40B4-BE49-F238E27FC236}">
                <a16:creationId xmlns:a16="http://schemas.microsoft.com/office/drawing/2014/main" id="{FDC72CC8-2762-4407-98D3-FCCB418FC289}"/>
              </a:ext>
            </a:extLst>
          </p:cNvPr>
          <p:cNvSpPr>
            <a:spLocks noChangeShapeType="1"/>
          </p:cNvSpPr>
          <p:nvPr>
            <p:custDataLst>
              <p:tags r:id="rId2"/>
            </p:custDataLst>
          </p:nvPr>
        </p:nvSpPr>
        <p:spPr bwMode="gray">
          <a:xfrm>
            <a:off x="1847528" y="3950372"/>
            <a:ext cx="9230526" cy="0"/>
          </a:xfrm>
          <a:prstGeom prst="line">
            <a:avLst/>
          </a:prstGeom>
          <a:noFill/>
          <a:ln w="12700">
            <a:solidFill>
              <a:srgbClr val="44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D4D4D"/>
              </a:solidFill>
              <a:effectLst/>
              <a:uLnTx/>
              <a:uFillTx/>
              <a:latin typeface="Tahoma"/>
              <a:ea typeface="+mn-ea"/>
              <a:cs typeface="+mn-cs"/>
            </a:endParaRPr>
          </a:p>
        </p:txBody>
      </p:sp>
      <p:sp>
        <p:nvSpPr>
          <p:cNvPr id="27" name="Line 9">
            <a:extLst>
              <a:ext uri="{FF2B5EF4-FFF2-40B4-BE49-F238E27FC236}">
                <a16:creationId xmlns:a16="http://schemas.microsoft.com/office/drawing/2014/main" id="{A76C93EC-8C2F-45F7-BA7E-EE7A200FAE42}"/>
              </a:ext>
            </a:extLst>
          </p:cNvPr>
          <p:cNvSpPr>
            <a:spLocks noChangeShapeType="1"/>
          </p:cNvSpPr>
          <p:nvPr>
            <p:custDataLst>
              <p:tags r:id="rId3"/>
            </p:custDataLst>
          </p:nvPr>
        </p:nvSpPr>
        <p:spPr bwMode="gray">
          <a:xfrm>
            <a:off x="1847528" y="5395697"/>
            <a:ext cx="9230526" cy="0"/>
          </a:xfrm>
          <a:prstGeom prst="line">
            <a:avLst/>
          </a:prstGeom>
          <a:noFill/>
          <a:ln w="12700">
            <a:solidFill>
              <a:srgbClr val="44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D4D4D"/>
              </a:solidFill>
              <a:effectLst/>
              <a:uLnTx/>
              <a:uFillTx/>
              <a:latin typeface="Tahoma"/>
              <a:ea typeface="+mn-ea"/>
              <a:cs typeface="+mn-cs"/>
            </a:endParaRPr>
          </a:p>
        </p:txBody>
      </p:sp>
      <p:pic>
        <p:nvPicPr>
          <p:cNvPr id="28" name="Imagen 27">
            <a:extLst>
              <a:ext uri="{FF2B5EF4-FFF2-40B4-BE49-F238E27FC236}">
                <a16:creationId xmlns:a16="http://schemas.microsoft.com/office/drawing/2014/main" id="{3D628478-1815-4E03-836B-B78812597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474" y="1566052"/>
            <a:ext cx="1210771" cy="1207112"/>
          </a:xfrm>
          <a:prstGeom prst="rect">
            <a:avLst/>
          </a:prstGeom>
        </p:spPr>
      </p:pic>
      <p:pic>
        <p:nvPicPr>
          <p:cNvPr id="29" name="Imagen 28">
            <a:extLst>
              <a:ext uri="{FF2B5EF4-FFF2-40B4-BE49-F238E27FC236}">
                <a16:creationId xmlns:a16="http://schemas.microsoft.com/office/drawing/2014/main" id="{2E0A9AE3-8E5D-4B83-AE6C-080BF7E6D0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303" y="4119553"/>
            <a:ext cx="1207112" cy="1207112"/>
          </a:xfrm>
          <a:prstGeom prst="rect">
            <a:avLst/>
          </a:prstGeom>
        </p:spPr>
      </p:pic>
      <p:pic>
        <p:nvPicPr>
          <p:cNvPr id="31" name="Imagen 30">
            <a:extLst>
              <a:ext uri="{FF2B5EF4-FFF2-40B4-BE49-F238E27FC236}">
                <a16:creationId xmlns:a16="http://schemas.microsoft.com/office/drawing/2014/main" id="{F581DEDF-C446-447B-97B8-78C7742E6E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6859" y="2840014"/>
            <a:ext cx="1206000" cy="1154428"/>
          </a:xfrm>
          <a:prstGeom prst="rect">
            <a:avLst/>
          </a:prstGeom>
        </p:spPr>
      </p:pic>
      <p:sp>
        <p:nvSpPr>
          <p:cNvPr id="32" name="Rectángulo 31">
            <a:extLst>
              <a:ext uri="{FF2B5EF4-FFF2-40B4-BE49-F238E27FC236}">
                <a16:creationId xmlns:a16="http://schemas.microsoft.com/office/drawing/2014/main" id="{23BDCFF3-947D-4028-816E-89DE80C65BA5}"/>
              </a:ext>
            </a:extLst>
          </p:cNvPr>
          <p:cNvSpPr/>
          <p:nvPr/>
        </p:nvSpPr>
        <p:spPr>
          <a:xfrm>
            <a:off x="0" y="0"/>
            <a:ext cx="12192000" cy="1415687"/>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Título 1">
            <a:extLst>
              <a:ext uri="{FF2B5EF4-FFF2-40B4-BE49-F238E27FC236}">
                <a16:creationId xmlns:a16="http://schemas.microsoft.com/office/drawing/2014/main" id="{2485E952-06C3-439F-ABE2-49A8B01BF2E0}"/>
              </a:ext>
            </a:extLst>
          </p:cNvPr>
          <p:cNvSpPr>
            <a:spLocks noGrp="1"/>
          </p:cNvSpPr>
          <p:nvPr>
            <p:ph type="title"/>
          </p:nvPr>
        </p:nvSpPr>
        <p:spPr>
          <a:xfrm>
            <a:off x="554182" y="223157"/>
            <a:ext cx="10926781" cy="1083342"/>
          </a:xfrm>
        </p:spPr>
        <p:txBody>
          <a:bodyPr anchor="ctr">
            <a:normAutofit/>
          </a:bodyPr>
          <a:lstStyle/>
          <a:p>
            <a:r>
              <a:rPr lang="es-CO" b="1" dirty="0">
                <a:solidFill>
                  <a:schemeClr val="bg1"/>
                </a:solidFill>
                <a:latin typeface="Nunito" panose="00000500000000000000" pitchFamily="2" charset="0"/>
              </a:rPr>
              <a:t>ISA adopta el concepto de Valor Sostenible </a:t>
            </a:r>
            <a:br>
              <a:rPr lang="es-CO" b="1" dirty="0">
                <a:solidFill>
                  <a:schemeClr val="bg1"/>
                </a:solidFill>
                <a:latin typeface="Nunito" panose="00000500000000000000" pitchFamily="2" charset="0"/>
              </a:rPr>
            </a:br>
            <a:r>
              <a:rPr lang="es-CO" b="1" dirty="0">
                <a:solidFill>
                  <a:schemeClr val="bg1"/>
                </a:solidFill>
                <a:latin typeface="Nunito" panose="00000500000000000000" pitchFamily="2" charset="0"/>
              </a:rPr>
              <a:t> y expresa objetivos en cuatro pilares propios </a:t>
            </a:r>
          </a:p>
        </p:txBody>
      </p:sp>
      <p:pic>
        <p:nvPicPr>
          <p:cNvPr id="30" name="Imagen 29">
            <a:extLst>
              <a:ext uri="{FF2B5EF4-FFF2-40B4-BE49-F238E27FC236}">
                <a16:creationId xmlns:a16="http://schemas.microsoft.com/office/drawing/2014/main" id="{95916AFF-FB67-4BF5-B039-9A8341C93AD5}"/>
              </a:ext>
            </a:extLst>
          </p:cNvPr>
          <p:cNvPicPr>
            <a:picLocks noChangeAspect="1"/>
          </p:cNvPicPr>
          <p:nvPr/>
        </p:nvPicPr>
        <p:blipFill>
          <a:blip r:embed="rId8"/>
          <a:stretch>
            <a:fillRect/>
          </a:stretch>
        </p:blipFill>
        <p:spPr>
          <a:xfrm>
            <a:off x="316743" y="5393516"/>
            <a:ext cx="1346233" cy="1206000"/>
          </a:xfrm>
          <a:prstGeom prst="rect">
            <a:avLst/>
          </a:prstGeom>
        </p:spPr>
      </p:pic>
      <p:pic>
        <p:nvPicPr>
          <p:cNvPr id="34" name="Imagen 33">
            <a:extLst>
              <a:ext uri="{FF2B5EF4-FFF2-40B4-BE49-F238E27FC236}">
                <a16:creationId xmlns:a16="http://schemas.microsoft.com/office/drawing/2014/main" id="{01CF2702-15E0-47BB-860D-5CF5C7C2D111}"/>
              </a:ext>
            </a:extLst>
          </p:cNvPr>
          <p:cNvPicPr>
            <a:picLocks noChangeAspect="1"/>
          </p:cNvPicPr>
          <p:nvPr/>
        </p:nvPicPr>
        <p:blipFill>
          <a:blip r:embed="rId9"/>
          <a:stretch>
            <a:fillRect/>
          </a:stretch>
        </p:blipFill>
        <p:spPr>
          <a:xfrm>
            <a:off x="179726" y="5400639"/>
            <a:ext cx="1495282" cy="1234201"/>
          </a:xfrm>
          <a:prstGeom prst="rect">
            <a:avLst/>
          </a:prstGeom>
        </p:spPr>
      </p:pic>
    </p:spTree>
    <p:extLst>
      <p:ext uri="{BB962C8B-B14F-4D97-AF65-F5344CB8AC3E}">
        <p14:creationId xmlns:p14="http://schemas.microsoft.com/office/powerpoint/2010/main" val="240253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EB2F59D-4089-4F1D-84C1-82F5EBD557E3}"/>
              </a:ext>
            </a:extLst>
          </p:cNvPr>
          <p:cNvSpPr/>
          <p:nvPr/>
        </p:nvSpPr>
        <p:spPr>
          <a:xfrm>
            <a:off x="-65809" y="32477"/>
            <a:ext cx="12192000" cy="6858000"/>
          </a:xfrm>
          <a:prstGeom prst="rect">
            <a:avLst/>
          </a:prstGeom>
          <a:solidFill>
            <a:srgbClr val="44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2" name="Título 1">
            <a:extLst>
              <a:ext uri="{FF2B5EF4-FFF2-40B4-BE49-F238E27FC236}">
                <a16:creationId xmlns:a16="http://schemas.microsoft.com/office/drawing/2014/main" id="{7A467152-881F-4585-B439-D33892C0E706}"/>
              </a:ext>
            </a:extLst>
          </p:cNvPr>
          <p:cNvSpPr>
            <a:spLocks noGrp="1"/>
          </p:cNvSpPr>
          <p:nvPr>
            <p:ph type="title"/>
          </p:nvPr>
        </p:nvSpPr>
        <p:spPr>
          <a:xfrm>
            <a:off x="145473" y="174202"/>
            <a:ext cx="11769436" cy="586226"/>
          </a:xfrm>
        </p:spPr>
        <p:txBody>
          <a:bodyPr>
            <a:normAutofit/>
          </a:bodyPr>
          <a:lstStyle/>
          <a:p>
            <a:r>
              <a:rPr lang="es-CO" sz="4000" dirty="0">
                <a:solidFill>
                  <a:schemeClr val="bg1"/>
                </a:solidFill>
                <a:latin typeface="Nunito" panose="00000500000000000000" pitchFamily="2" charset="0"/>
              </a:rPr>
              <a:t>Grandes tendencias y el direccionamiento estratégico</a:t>
            </a:r>
          </a:p>
        </p:txBody>
      </p:sp>
      <p:sp>
        <p:nvSpPr>
          <p:cNvPr id="9" name="CuadroTexto 8"/>
          <p:cNvSpPr txBox="1"/>
          <p:nvPr/>
        </p:nvSpPr>
        <p:spPr>
          <a:xfrm>
            <a:off x="11742056" y="6488668"/>
            <a:ext cx="301686" cy="369332"/>
          </a:xfrm>
          <a:prstGeom prst="rect">
            <a:avLst/>
          </a:prstGeom>
          <a:noFill/>
        </p:spPr>
        <p:txBody>
          <a:bodyPr wrap="none" rtlCol="0">
            <a:spAutoFit/>
          </a:bodyPr>
          <a:lstStyle/>
          <a:p>
            <a:r>
              <a:rPr lang="es-CO" dirty="0">
                <a:solidFill>
                  <a:schemeClr val="bg1"/>
                </a:solidFill>
              </a:rPr>
              <a:t>4</a:t>
            </a:r>
          </a:p>
        </p:txBody>
      </p:sp>
      <p:sp>
        <p:nvSpPr>
          <p:cNvPr id="11" name="Rectángulo 10">
            <a:extLst>
              <a:ext uri="{FF2B5EF4-FFF2-40B4-BE49-F238E27FC236}">
                <a16:creationId xmlns:a16="http://schemas.microsoft.com/office/drawing/2014/main" id="{DA569FFB-5C2B-467E-A42D-C613113C3182}"/>
              </a:ext>
            </a:extLst>
          </p:cNvPr>
          <p:cNvSpPr/>
          <p:nvPr/>
        </p:nvSpPr>
        <p:spPr>
          <a:xfrm>
            <a:off x="588842" y="2087734"/>
            <a:ext cx="3411914" cy="646331"/>
          </a:xfrm>
          <a:prstGeom prst="rect">
            <a:avLst/>
          </a:prstGeom>
          <a:solidFill>
            <a:schemeClr val="bg1"/>
          </a:solidFill>
        </p:spPr>
        <p:txBody>
          <a:bodyPr wrap="square">
            <a:spAutoFit/>
          </a:bodyPr>
          <a:lstStyle/>
          <a:p>
            <a:pPr algn="ctr">
              <a:buClr>
                <a:schemeClr val="accent2"/>
              </a:buClr>
            </a:pPr>
            <a:r>
              <a:rPr lang="es-CO" sz="1200" b="1" dirty="0">
                <a:solidFill>
                  <a:srgbClr val="440099"/>
                </a:solidFill>
                <a:latin typeface="Nunito" panose="00000500000000000000" pitchFamily="2" charset="0"/>
                <a:cs typeface="Arial" panose="020B0604020202020204" pitchFamily="34" charset="0"/>
              </a:rPr>
              <a:t>Nuevos elementos en la red </a:t>
            </a:r>
          </a:p>
          <a:p>
            <a:pPr algn="ctr">
              <a:buClr>
                <a:schemeClr val="accent2"/>
              </a:buClr>
            </a:pPr>
            <a:r>
              <a:rPr lang="es-CO" sz="1200" dirty="0" err="1">
                <a:solidFill>
                  <a:schemeClr val="tx1">
                    <a:lumMod val="65000"/>
                    <a:lumOff val="35000"/>
                  </a:schemeClr>
                </a:solidFill>
                <a:latin typeface="Nunito" panose="00000500000000000000" pitchFamily="2" charset="0"/>
                <a:cs typeface="Arial" panose="020B0604020202020204" pitchFamily="34" charset="0"/>
              </a:rPr>
              <a:t>FERNC</a:t>
            </a:r>
            <a:r>
              <a:rPr lang="es-CO" sz="1200" dirty="0">
                <a:solidFill>
                  <a:schemeClr val="tx1">
                    <a:lumMod val="65000"/>
                    <a:lumOff val="35000"/>
                  </a:schemeClr>
                </a:solidFill>
                <a:latin typeface="Nunito" panose="00000500000000000000" pitchFamily="2" charset="0"/>
                <a:cs typeface="Arial" panose="020B0604020202020204" pitchFamily="34" charset="0"/>
              </a:rPr>
              <a:t>, DER, baterías, micro redes, vehículos eléctricos, etc.</a:t>
            </a:r>
          </a:p>
        </p:txBody>
      </p:sp>
      <p:sp>
        <p:nvSpPr>
          <p:cNvPr id="12" name="Rectángulo 11">
            <a:extLst>
              <a:ext uri="{FF2B5EF4-FFF2-40B4-BE49-F238E27FC236}">
                <a16:creationId xmlns:a16="http://schemas.microsoft.com/office/drawing/2014/main" id="{EAFC0549-9B1E-412F-BDF9-DFC47C2604CD}"/>
              </a:ext>
            </a:extLst>
          </p:cNvPr>
          <p:cNvSpPr/>
          <p:nvPr/>
        </p:nvSpPr>
        <p:spPr>
          <a:xfrm>
            <a:off x="4212686" y="2083079"/>
            <a:ext cx="3372430" cy="646331"/>
          </a:xfrm>
          <a:prstGeom prst="rect">
            <a:avLst/>
          </a:prstGeom>
          <a:solidFill>
            <a:schemeClr val="bg1"/>
          </a:solidFill>
        </p:spPr>
        <p:txBody>
          <a:bodyPr wrap="square">
            <a:spAutoFit/>
          </a:bodyPr>
          <a:lstStyle/>
          <a:p>
            <a:pPr algn="ctr">
              <a:buClr>
                <a:schemeClr val="accent2"/>
              </a:buClr>
            </a:pPr>
            <a:r>
              <a:rPr lang="es-CO" sz="1200" b="1" dirty="0">
                <a:solidFill>
                  <a:srgbClr val="440099"/>
                </a:solidFill>
                <a:latin typeface="Nunito" panose="00000500000000000000" pitchFamily="2" charset="0"/>
                <a:cs typeface="Arial" panose="020B0604020202020204" pitchFamily="34" charset="0"/>
              </a:rPr>
              <a:t>Nuevos mercados</a:t>
            </a:r>
          </a:p>
          <a:p>
            <a:pPr algn="ctr">
              <a:buClr>
                <a:schemeClr val="accent2"/>
              </a:buClr>
            </a:pPr>
            <a:r>
              <a:rPr lang="es-CO" sz="1200" dirty="0">
                <a:solidFill>
                  <a:schemeClr val="tx1">
                    <a:lumMod val="65000"/>
                    <a:lumOff val="35000"/>
                  </a:schemeClr>
                </a:solidFill>
                <a:latin typeface="Nunito" panose="00000500000000000000" pitchFamily="2" charset="0"/>
                <a:cs typeface="Arial" panose="020B0604020202020204" pitchFamily="34" charset="0"/>
              </a:rPr>
              <a:t>Tiempo real, completos, comercio electrónico, nuevos servicios, mercados P2P.</a:t>
            </a:r>
            <a:endParaRPr lang="es-MX" sz="1200" dirty="0">
              <a:solidFill>
                <a:schemeClr val="tx1">
                  <a:lumMod val="65000"/>
                  <a:lumOff val="35000"/>
                </a:schemeClr>
              </a:solidFill>
              <a:latin typeface="Nunito" panose="00000500000000000000" pitchFamily="2" charset="0"/>
              <a:cs typeface="Arial" panose="020B0604020202020204" pitchFamily="34" charset="0"/>
            </a:endParaRPr>
          </a:p>
        </p:txBody>
      </p:sp>
      <p:sp>
        <p:nvSpPr>
          <p:cNvPr id="13" name="Rectángulo 12">
            <a:extLst>
              <a:ext uri="{FF2B5EF4-FFF2-40B4-BE49-F238E27FC236}">
                <a16:creationId xmlns:a16="http://schemas.microsoft.com/office/drawing/2014/main" id="{03994818-042B-4408-A031-78BD0C04D728}"/>
              </a:ext>
            </a:extLst>
          </p:cNvPr>
          <p:cNvSpPr/>
          <p:nvPr/>
        </p:nvSpPr>
        <p:spPr>
          <a:xfrm>
            <a:off x="7797046" y="2086627"/>
            <a:ext cx="3372430" cy="646331"/>
          </a:xfrm>
          <a:prstGeom prst="rect">
            <a:avLst/>
          </a:prstGeom>
          <a:solidFill>
            <a:schemeClr val="bg1"/>
          </a:solidFill>
        </p:spPr>
        <p:txBody>
          <a:bodyPr wrap="square">
            <a:spAutoFit/>
          </a:bodyPr>
          <a:lstStyle/>
          <a:p>
            <a:pPr algn="ctr">
              <a:buClr>
                <a:schemeClr val="accent2"/>
              </a:buClr>
            </a:pPr>
            <a:r>
              <a:rPr lang="es-MX" sz="1200" b="1" dirty="0">
                <a:solidFill>
                  <a:srgbClr val="440099"/>
                </a:solidFill>
                <a:latin typeface="Nunito" panose="00000500000000000000" pitchFamily="2" charset="0"/>
                <a:cs typeface="Arial" panose="020B0604020202020204" pitchFamily="34" charset="0"/>
              </a:rPr>
              <a:t>Nuevas tecnologías</a:t>
            </a:r>
          </a:p>
          <a:p>
            <a:pPr algn="ctr">
              <a:buClr>
                <a:schemeClr val="accent2"/>
              </a:buClr>
            </a:pPr>
            <a:r>
              <a:rPr lang="es-CO" sz="1200" dirty="0">
                <a:solidFill>
                  <a:schemeClr val="tx1">
                    <a:lumMod val="65000"/>
                    <a:lumOff val="35000"/>
                  </a:schemeClr>
                </a:solidFill>
                <a:latin typeface="Nunito" panose="00000500000000000000" pitchFamily="2" charset="0"/>
                <a:cs typeface="Arial" panose="020B0604020202020204" pitchFamily="34" charset="0"/>
              </a:rPr>
              <a:t>Analítica, Blockchain, medición inteligente, inteligencia artificial, IoT, robotización.</a:t>
            </a:r>
            <a:endParaRPr lang="es-MX" sz="1200" dirty="0">
              <a:solidFill>
                <a:schemeClr val="accent2"/>
              </a:solidFill>
              <a:latin typeface="Nunito" panose="00000500000000000000" pitchFamily="2" charset="0"/>
              <a:cs typeface="Arial" panose="020B0604020202020204" pitchFamily="34" charset="0"/>
            </a:endParaRPr>
          </a:p>
        </p:txBody>
      </p:sp>
      <p:pic>
        <p:nvPicPr>
          <p:cNvPr id="16" name="Imagen 15" descr="rgb para ppt-01.png">
            <a:extLst>
              <a:ext uri="{FF2B5EF4-FFF2-40B4-BE49-F238E27FC236}">
                <a16:creationId xmlns:a16="http://schemas.microsoft.com/office/drawing/2014/main" id="{8CB0FDBE-96A1-4E16-B8BB-5927E0576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6748" y="6044278"/>
            <a:ext cx="1558645" cy="781849"/>
          </a:xfrm>
          <a:prstGeom prst="rect">
            <a:avLst/>
          </a:prstGeom>
        </p:spPr>
      </p:pic>
      <p:pic>
        <p:nvPicPr>
          <p:cNvPr id="18" name="Imagen 17">
            <a:extLst>
              <a:ext uri="{FF2B5EF4-FFF2-40B4-BE49-F238E27FC236}">
                <a16:creationId xmlns:a16="http://schemas.microsoft.com/office/drawing/2014/main" id="{5E581018-1E2A-41D7-94C5-5417A83AF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36" b="4936"/>
          <a:stretch/>
        </p:blipFill>
        <p:spPr>
          <a:xfrm>
            <a:off x="588842" y="794246"/>
            <a:ext cx="3411914" cy="1142202"/>
          </a:xfrm>
          <a:prstGeom prst="rect">
            <a:avLst/>
          </a:prstGeom>
        </p:spPr>
      </p:pic>
      <p:pic>
        <p:nvPicPr>
          <p:cNvPr id="20" name="Imagen 19">
            <a:extLst>
              <a:ext uri="{FF2B5EF4-FFF2-40B4-BE49-F238E27FC236}">
                <a16:creationId xmlns:a16="http://schemas.microsoft.com/office/drawing/2014/main" id="{13ADC910-8CBB-4B49-9A0F-10EB947655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416" b="4416"/>
          <a:stretch/>
        </p:blipFill>
        <p:spPr>
          <a:xfrm>
            <a:off x="4212686" y="776681"/>
            <a:ext cx="3366652" cy="1142201"/>
          </a:xfrm>
          <a:prstGeom prst="rect">
            <a:avLst/>
          </a:prstGeom>
        </p:spPr>
      </p:pic>
      <p:pic>
        <p:nvPicPr>
          <p:cNvPr id="22" name="Imagen 21">
            <a:extLst>
              <a:ext uri="{FF2B5EF4-FFF2-40B4-BE49-F238E27FC236}">
                <a16:creationId xmlns:a16="http://schemas.microsoft.com/office/drawing/2014/main" id="{E71172B1-1ECA-43BB-8AB1-85DD660CA9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6189" y="776681"/>
            <a:ext cx="3410361" cy="1142201"/>
          </a:xfrm>
          <a:prstGeom prst="rect">
            <a:avLst/>
          </a:prstGeom>
        </p:spPr>
      </p:pic>
      <p:sp>
        <p:nvSpPr>
          <p:cNvPr id="4" name="Flecha: hacia abajo 3">
            <a:extLst>
              <a:ext uri="{FF2B5EF4-FFF2-40B4-BE49-F238E27FC236}">
                <a16:creationId xmlns:a16="http://schemas.microsoft.com/office/drawing/2014/main" id="{5B91A5D2-5EBA-41CD-9ED3-32BC8E6B6A7C}"/>
              </a:ext>
            </a:extLst>
          </p:cNvPr>
          <p:cNvSpPr/>
          <p:nvPr/>
        </p:nvSpPr>
        <p:spPr>
          <a:xfrm>
            <a:off x="5251484" y="3461477"/>
            <a:ext cx="1282422" cy="1636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7D691082-BE1F-4980-8122-6D850E35DD43}"/>
              </a:ext>
            </a:extLst>
          </p:cNvPr>
          <p:cNvSpPr/>
          <p:nvPr/>
        </p:nvSpPr>
        <p:spPr>
          <a:xfrm>
            <a:off x="2069432" y="3846721"/>
            <a:ext cx="8650706" cy="290880"/>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Proyectos</a:t>
            </a:r>
            <a:endParaRPr lang="es-CO" dirty="0">
              <a:solidFill>
                <a:schemeClr val="tx1">
                  <a:lumMod val="65000"/>
                  <a:lumOff val="35000"/>
                </a:schemeClr>
              </a:solidFill>
            </a:endParaRPr>
          </a:p>
        </p:txBody>
      </p:sp>
      <p:sp>
        <p:nvSpPr>
          <p:cNvPr id="15" name="Rectángulo: esquinas redondeadas 14">
            <a:extLst>
              <a:ext uri="{FF2B5EF4-FFF2-40B4-BE49-F238E27FC236}">
                <a16:creationId xmlns:a16="http://schemas.microsoft.com/office/drawing/2014/main" id="{52A54AB0-2DC4-4D06-BE6D-8B4F895F43ED}"/>
              </a:ext>
            </a:extLst>
          </p:cNvPr>
          <p:cNvSpPr/>
          <p:nvPr/>
        </p:nvSpPr>
        <p:spPr>
          <a:xfrm>
            <a:off x="2116816" y="4684123"/>
            <a:ext cx="8603322" cy="270044"/>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Iniciativas</a:t>
            </a:r>
            <a:endParaRPr lang="es-CO" dirty="0">
              <a:solidFill>
                <a:schemeClr val="tx1">
                  <a:lumMod val="65000"/>
                  <a:lumOff val="35000"/>
                </a:schemeClr>
              </a:solidFill>
            </a:endParaRPr>
          </a:p>
        </p:txBody>
      </p:sp>
      <p:sp>
        <p:nvSpPr>
          <p:cNvPr id="7" name="Rectángulo: esquinas redondeadas 6">
            <a:extLst>
              <a:ext uri="{FF2B5EF4-FFF2-40B4-BE49-F238E27FC236}">
                <a16:creationId xmlns:a16="http://schemas.microsoft.com/office/drawing/2014/main" id="{CC29DD83-2B97-46EA-ABB0-2F7ABD9411C2}"/>
              </a:ext>
            </a:extLst>
          </p:cNvPr>
          <p:cNvSpPr/>
          <p:nvPr/>
        </p:nvSpPr>
        <p:spPr>
          <a:xfrm>
            <a:off x="2116816" y="4278952"/>
            <a:ext cx="3266148" cy="298112"/>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bg1"/>
                </a:solidFill>
              </a:rPr>
              <a:t>Requiere recursos adicionales</a:t>
            </a:r>
            <a:endParaRPr lang="es-CO" sz="1400" dirty="0">
              <a:solidFill>
                <a:schemeClr val="bg1"/>
              </a:solidFill>
            </a:endParaRPr>
          </a:p>
        </p:txBody>
      </p:sp>
      <p:sp>
        <p:nvSpPr>
          <p:cNvPr id="17" name="Rectángulo: esquinas redondeadas 16">
            <a:extLst>
              <a:ext uri="{FF2B5EF4-FFF2-40B4-BE49-F238E27FC236}">
                <a16:creationId xmlns:a16="http://schemas.microsoft.com/office/drawing/2014/main" id="{EACC8C8B-052A-46AE-BE7B-3766BF82745B}"/>
              </a:ext>
            </a:extLst>
          </p:cNvPr>
          <p:cNvSpPr/>
          <p:nvPr/>
        </p:nvSpPr>
        <p:spPr>
          <a:xfrm>
            <a:off x="2069432" y="5034850"/>
            <a:ext cx="8650706" cy="388888"/>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a:solidFill>
                  <a:schemeClr val="bg1"/>
                </a:solidFill>
              </a:rPr>
              <a:t>Recursos ya existentes</a:t>
            </a:r>
            <a:endParaRPr lang="es-CO" sz="1400" dirty="0">
              <a:solidFill>
                <a:schemeClr val="bg1"/>
              </a:solidFill>
            </a:endParaRPr>
          </a:p>
        </p:txBody>
      </p:sp>
      <p:sp>
        <p:nvSpPr>
          <p:cNvPr id="24" name="Rectángulo: esquinas redondeadas 23">
            <a:extLst>
              <a:ext uri="{FF2B5EF4-FFF2-40B4-BE49-F238E27FC236}">
                <a16:creationId xmlns:a16="http://schemas.microsoft.com/office/drawing/2014/main" id="{D9B6500C-23B6-4B21-9A1C-688258F3903E}"/>
              </a:ext>
            </a:extLst>
          </p:cNvPr>
          <p:cNvSpPr/>
          <p:nvPr/>
        </p:nvSpPr>
        <p:spPr>
          <a:xfrm>
            <a:off x="5486400" y="4243537"/>
            <a:ext cx="5233737" cy="341991"/>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bg1"/>
                </a:solidFill>
              </a:rPr>
              <a:t>Salida: generalmente activos tangibles e intangibles (modelos, métodos, estudios, software, etc.)</a:t>
            </a:r>
            <a:endParaRPr lang="es-CO" sz="1400" dirty="0">
              <a:solidFill>
                <a:schemeClr val="bg1"/>
              </a:solidFill>
            </a:endParaRPr>
          </a:p>
        </p:txBody>
      </p:sp>
      <p:sp>
        <p:nvSpPr>
          <p:cNvPr id="19" name="Rectángulo: esquinas redondeadas 18">
            <a:extLst>
              <a:ext uri="{FF2B5EF4-FFF2-40B4-BE49-F238E27FC236}">
                <a16:creationId xmlns:a16="http://schemas.microsoft.com/office/drawing/2014/main" id="{C07D6AFF-98AF-40B4-B5B4-73E5B603D95B}"/>
              </a:ext>
            </a:extLst>
          </p:cNvPr>
          <p:cNvSpPr/>
          <p:nvPr/>
        </p:nvSpPr>
        <p:spPr>
          <a:xfrm>
            <a:off x="588842" y="3054460"/>
            <a:ext cx="10580634" cy="332509"/>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Objetivos estratégicos</a:t>
            </a:r>
            <a:endParaRPr lang="es-CO" b="1" dirty="0">
              <a:solidFill>
                <a:schemeClr val="tx1"/>
              </a:solidFill>
            </a:endParaRPr>
          </a:p>
        </p:txBody>
      </p:sp>
      <p:sp>
        <p:nvSpPr>
          <p:cNvPr id="21" name="Flecha: hacia abajo 20">
            <a:extLst>
              <a:ext uri="{FF2B5EF4-FFF2-40B4-BE49-F238E27FC236}">
                <a16:creationId xmlns:a16="http://schemas.microsoft.com/office/drawing/2014/main" id="{38755E1B-E9F0-4560-9C09-BC499BC093FF}"/>
              </a:ext>
            </a:extLst>
          </p:cNvPr>
          <p:cNvSpPr/>
          <p:nvPr/>
        </p:nvSpPr>
        <p:spPr>
          <a:xfrm>
            <a:off x="5592831" y="2781101"/>
            <a:ext cx="572655" cy="27801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FC3E153C-8454-496E-BFAE-91ED5A527084}"/>
              </a:ext>
            </a:extLst>
          </p:cNvPr>
          <p:cNvSpPr/>
          <p:nvPr/>
        </p:nvSpPr>
        <p:spPr>
          <a:xfrm>
            <a:off x="588839" y="5737340"/>
            <a:ext cx="10607712" cy="332509"/>
          </a:xfrm>
          <a:prstGeom prst="round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Indicadores y metas</a:t>
            </a:r>
            <a:endParaRPr lang="es-CO" dirty="0">
              <a:solidFill>
                <a:schemeClr val="tx1">
                  <a:lumMod val="65000"/>
                  <a:lumOff val="35000"/>
                </a:schemeClr>
              </a:solidFill>
            </a:endParaRPr>
          </a:p>
        </p:txBody>
      </p:sp>
      <p:sp>
        <p:nvSpPr>
          <p:cNvPr id="5" name="Rectángulo: esquinas redondeadas 4">
            <a:extLst>
              <a:ext uri="{FF2B5EF4-FFF2-40B4-BE49-F238E27FC236}">
                <a16:creationId xmlns:a16="http://schemas.microsoft.com/office/drawing/2014/main" id="{E755E290-F401-4D34-A358-BE2F333448F4}"/>
              </a:ext>
            </a:extLst>
          </p:cNvPr>
          <p:cNvSpPr/>
          <p:nvPr/>
        </p:nvSpPr>
        <p:spPr>
          <a:xfrm>
            <a:off x="588839" y="3775001"/>
            <a:ext cx="10607712" cy="1774648"/>
          </a:xfrm>
          <a:prstGeom prst="roundRect">
            <a:avLst/>
          </a:prstGeom>
          <a:noFill/>
          <a:ln w="28575">
            <a:solidFill>
              <a:srgbClr val="FF6A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91DA4A35-B599-4B66-AA8C-D1F5E54C688E}"/>
              </a:ext>
            </a:extLst>
          </p:cNvPr>
          <p:cNvSpPr txBox="1"/>
          <p:nvPr/>
        </p:nvSpPr>
        <p:spPr>
          <a:xfrm>
            <a:off x="692834" y="4230480"/>
            <a:ext cx="1324880" cy="830997"/>
          </a:xfrm>
          <a:prstGeom prst="rect">
            <a:avLst/>
          </a:prstGeom>
          <a:noFill/>
        </p:spPr>
        <p:txBody>
          <a:bodyPr wrap="square" rtlCol="0">
            <a:spAutoFit/>
          </a:bodyPr>
          <a:lstStyle/>
          <a:p>
            <a:pPr algn="ctr"/>
            <a:r>
              <a:rPr lang="es-MX" sz="2400" b="1" dirty="0">
                <a:solidFill>
                  <a:schemeClr val="bg1"/>
                </a:solidFill>
              </a:rPr>
              <a:t>Plan Táctico</a:t>
            </a:r>
            <a:endParaRPr lang="es-CO" sz="2400" b="1" dirty="0">
              <a:solidFill>
                <a:schemeClr val="bg1"/>
              </a:solidFill>
            </a:endParaRPr>
          </a:p>
        </p:txBody>
      </p:sp>
    </p:spTree>
    <p:extLst>
      <p:ext uri="{BB962C8B-B14F-4D97-AF65-F5344CB8AC3E}">
        <p14:creationId xmlns:p14="http://schemas.microsoft.com/office/powerpoint/2010/main" val="124526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AF0E7F1-6839-4536-AC21-577B4B899691}"/>
              </a:ext>
            </a:extLst>
          </p:cNvPr>
          <p:cNvSpPr>
            <a:spLocks noGrp="1"/>
          </p:cNvSpPr>
          <p:nvPr>
            <p:ph type="sldNum" sz="quarter" idx="10"/>
          </p:nvPr>
        </p:nvSpPr>
        <p:spPr/>
        <p:txBody>
          <a:bodyPr/>
          <a:lstStyle/>
          <a:p>
            <a:fld id="{F6CE38E2-3800-D242-8BE4-CBD46CB080C4}" type="slidenum">
              <a:rPr lang="es-ES_tradnl" smtClean="0"/>
              <a:t>7</a:t>
            </a:fld>
            <a:endParaRPr lang="es-ES_tradnl" dirty="0"/>
          </a:p>
        </p:txBody>
      </p:sp>
      <p:pic>
        <p:nvPicPr>
          <p:cNvPr id="5" name="Imagen 4">
            <a:extLst>
              <a:ext uri="{FF2B5EF4-FFF2-40B4-BE49-F238E27FC236}">
                <a16:creationId xmlns:a16="http://schemas.microsoft.com/office/drawing/2014/main" id="{7A8BDCE9-3879-449B-A653-A0D6DF814DF6}"/>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410242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a:extLst>
              <a:ext uri="{FF2B5EF4-FFF2-40B4-BE49-F238E27FC236}">
                <a16:creationId xmlns:a16="http://schemas.microsoft.com/office/drawing/2014/main" id="{3158D730-2538-48B1-8094-791B830D9667}"/>
              </a:ext>
            </a:extLst>
          </p:cNvPr>
          <p:cNvSpPr>
            <a:spLocks noGrp="1"/>
          </p:cNvSpPr>
          <p:nvPr>
            <p:ph type="title"/>
          </p:nvPr>
        </p:nvSpPr>
        <p:spPr>
          <a:xfrm>
            <a:off x="1561380" y="310404"/>
            <a:ext cx="7210767" cy="1083342"/>
          </a:xfrm>
        </p:spPr>
        <p:txBody>
          <a:bodyPr anchor="ctr">
            <a:normAutofit/>
          </a:bodyPr>
          <a:lstStyle/>
          <a:p>
            <a:r>
              <a:rPr lang="es-CO" sz="3600" dirty="0">
                <a:solidFill>
                  <a:srgbClr val="440099"/>
                </a:solidFill>
              </a:rPr>
              <a:t>Objetivos estratégicos </a:t>
            </a:r>
            <a:r>
              <a:rPr lang="es-CO" sz="3600" dirty="0" err="1">
                <a:solidFill>
                  <a:srgbClr val="440099"/>
                </a:solidFill>
              </a:rPr>
              <a:t>XM</a:t>
            </a:r>
            <a:r>
              <a:rPr lang="es-CO" sz="3600" dirty="0">
                <a:solidFill>
                  <a:srgbClr val="440099"/>
                </a:solidFill>
              </a:rPr>
              <a:t> al 2030</a:t>
            </a:r>
          </a:p>
        </p:txBody>
      </p:sp>
      <p:sp>
        <p:nvSpPr>
          <p:cNvPr id="58" name="CuadroTexto 57">
            <a:extLst>
              <a:ext uri="{FF2B5EF4-FFF2-40B4-BE49-F238E27FC236}">
                <a16:creationId xmlns:a16="http://schemas.microsoft.com/office/drawing/2014/main" id="{6150AC73-B3EF-43AF-A447-3D0D1AC3798E}"/>
              </a:ext>
            </a:extLst>
          </p:cNvPr>
          <p:cNvSpPr txBox="1"/>
          <p:nvPr/>
        </p:nvSpPr>
        <p:spPr>
          <a:xfrm rot="16200000">
            <a:off x="-1509094" y="4360943"/>
            <a:ext cx="3943023" cy="435054"/>
          </a:xfrm>
          <a:prstGeom prst="leftRightArrow">
            <a:avLst>
              <a:gd name="adj1" fmla="val 63429"/>
              <a:gd name="adj2" fmla="val 18107"/>
            </a:avLst>
          </a:prstGeom>
          <a:solidFill>
            <a:schemeClr val="accent2">
              <a:lumMod val="40000"/>
              <a:lumOff val="6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4D4D4D"/>
                </a:solidFill>
                <a:effectLst/>
                <a:uLnTx/>
                <a:uFillTx/>
                <a:latin typeface="Tahoma"/>
                <a:ea typeface="+mn-ea"/>
                <a:cs typeface="+mn-cs"/>
              </a:rPr>
              <a:t>VALOR SOSTENIBLE</a:t>
            </a:r>
          </a:p>
        </p:txBody>
      </p:sp>
      <p:sp>
        <p:nvSpPr>
          <p:cNvPr id="59" name="CuadroTexto 58">
            <a:extLst>
              <a:ext uri="{FF2B5EF4-FFF2-40B4-BE49-F238E27FC236}">
                <a16:creationId xmlns:a16="http://schemas.microsoft.com/office/drawing/2014/main" id="{95CCC90C-D1BC-48E1-BBC7-5B1002E345E9}"/>
              </a:ext>
            </a:extLst>
          </p:cNvPr>
          <p:cNvSpPr txBox="1"/>
          <p:nvPr/>
        </p:nvSpPr>
        <p:spPr>
          <a:xfrm>
            <a:off x="585758" y="4851768"/>
            <a:ext cx="1512000" cy="1692000"/>
          </a:xfrm>
          <a:prstGeom prst="rect">
            <a:avLst/>
          </a:prstGeom>
          <a:no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D4D4D"/>
                </a:solidFill>
                <a:effectLst/>
                <a:uLnTx/>
                <a:uFillTx/>
                <a:latin typeface="Tahoma"/>
                <a:ea typeface="+mn-ea"/>
                <a:cs typeface="+mn-cs"/>
              </a:rPr>
              <a:t>VIGENCIA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D4D4D"/>
                </a:solidFill>
                <a:effectLst/>
                <a:uLnTx/>
                <a:uFillTx/>
                <a:latin typeface="Tahoma"/>
                <a:ea typeface="+mn-ea"/>
                <a:cs typeface="+mn-cs"/>
              </a:rPr>
              <a:t>CORPORATIVA</a:t>
            </a:r>
          </a:p>
        </p:txBody>
      </p:sp>
      <p:sp>
        <p:nvSpPr>
          <p:cNvPr id="60" name="Rectángulo: esquinas redondeadas 59">
            <a:hlinkClick r:id="" action="ppaction://noaction"/>
            <a:extLst>
              <a:ext uri="{FF2B5EF4-FFF2-40B4-BE49-F238E27FC236}">
                <a16:creationId xmlns:a16="http://schemas.microsoft.com/office/drawing/2014/main" id="{71E4610A-FB61-44F6-BBCE-8BAC1DE10BFA}"/>
              </a:ext>
            </a:extLst>
          </p:cNvPr>
          <p:cNvSpPr/>
          <p:nvPr/>
        </p:nvSpPr>
        <p:spPr>
          <a:xfrm>
            <a:off x="4975903" y="5787768"/>
            <a:ext cx="3775031" cy="756000"/>
          </a:xfrm>
          <a:prstGeom prst="roundRect">
            <a:avLst/>
          </a:prstGeom>
          <a:solidFill>
            <a:schemeClr val="bg1">
              <a:alpha val="69804"/>
            </a:scheme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Intensificar la </a:t>
            </a:r>
            <a:r>
              <a:rPr kumimoji="0" lang="es-CO" alt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digitalización y la seguridad de la información </a:t>
            </a: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de procesos e incorporarla en nuevas ofertas de valor</a:t>
            </a:r>
            <a:endParaRPr kumimoji="0" lang="es-CO" sz="1200" b="1" i="0" u="none" strike="noStrike" kern="1200" cap="none" spc="0" normalizeH="0" baseline="0" noProof="0" dirty="0">
              <a:ln>
                <a:noFill/>
              </a:ln>
              <a:solidFill>
                <a:srgbClr val="4D4D4D"/>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61" name="Rectángulo: esquinas redondeadas 60">
            <a:hlinkClick r:id="" action="ppaction://noaction"/>
            <a:extLst>
              <a:ext uri="{FF2B5EF4-FFF2-40B4-BE49-F238E27FC236}">
                <a16:creationId xmlns:a16="http://schemas.microsoft.com/office/drawing/2014/main" id="{48B0B35F-9B4F-4125-B4B9-7EABC32CE7B4}"/>
              </a:ext>
            </a:extLst>
          </p:cNvPr>
          <p:cNvSpPr/>
          <p:nvPr/>
        </p:nvSpPr>
        <p:spPr>
          <a:xfrm>
            <a:off x="2000470" y="5139768"/>
            <a:ext cx="2902717" cy="1404000"/>
          </a:xfrm>
          <a:prstGeom prst="roundRect">
            <a:avLst/>
          </a:prstGeom>
          <a:solidFill>
            <a:schemeClr val="bg1">
              <a:alpha val="69804"/>
            </a:scheme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Lograr un </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 de los ingresos totales po</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r el desarrollo de </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nuevos servicios </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incluyendo</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las líneas de analítica, mercados, sistemas transaccionales y de tiempo real</a:t>
            </a:r>
          </a:p>
        </p:txBody>
      </p:sp>
      <p:sp>
        <p:nvSpPr>
          <p:cNvPr id="62" name="CuadroTexto 61">
            <a:extLst>
              <a:ext uri="{FF2B5EF4-FFF2-40B4-BE49-F238E27FC236}">
                <a16:creationId xmlns:a16="http://schemas.microsoft.com/office/drawing/2014/main" id="{EB11A2BE-7D84-433F-AFF0-706713C24907}"/>
              </a:ext>
            </a:extLst>
          </p:cNvPr>
          <p:cNvSpPr txBox="1"/>
          <p:nvPr/>
        </p:nvSpPr>
        <p:spPr>
          <a:xfrm>
            <a:off x="625086" y="2613171"/>
            <a:ext cx="1512000" cy="756000"/>
          </a:xfrm>
          <a:prstGeom prst="rect">
            <a:avLst/>
          </a:prstGeom>
          <a:no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D4D4D"/>
                </a:solidFill>
                <a:effectLst/>
                <a:uLnTx/>
                <a:uFillTx/>
                <a:latin typeface="Tahoma"/>
                <a:ea typeface="+mn-ea"/>
                <a:cs typeface="+mn-cs"/>
              </a:rPr>
              <a:t>VALOR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D4D4D"/>
                </a:solidFill>
                <a:effectLst/>
                <a:uLnTx/>
                <a:uFillTx/>
                <a:latin typeface="Tahoma"/>
                <a:ea typeface="+mn-ea"/>
                <a:cs typeface="+mn-cs"/>
              </a:rPr>
              <a:t>AL ACCIONISTA </a:t>
            </a:r>
          </a:p>
        </p:txBody>
      </p:sp>
      <p:sp>
        <p:nvSpPr>
          <p:cNvPr id="63" name="Rectángulo: esquinas redondeadas 62">
            <a:hlinkClick r:id="" action="ppaction://noaction"/>
            <a:extLst>
              <a:ext uri="{FF2B5EF4-FFF2-40B4-BE49-F238E27FC236}">
                <a16:creationId xmlns:a16="http://schemas.microsoft.com/office/drawing/2014/main" id="{602D2D81-57AC-4ABD-A8C1-F97339CFEEA9}"/>
              </a:ext>
            </a:extLst>
          </p:cNvPr>
          <p:cNvSpPr/>
          <p:nvPr/>
        </p:nvSpPr>
        <p:spPr>
          <a:xfrm>
            <a:off x="5890634" y="2613171"/>
            <a:ext cx="4044357" cy="756000"/>
          </a:xfrm>
          <a:prstGeom prst="roundRect">
            <a:avLst/>
          </a:prstGeom>
          <a:solidFill>
            <a:sysClr val="window" lastClr="FFFFFF">
              <a:alpha val="69804"/>
            </a:sys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Duplicar</a:t>
            </a:r>
            <a:r>
              <a:rPr kumimoji="0" lang="es-CO"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Utilidad Neta</a:t>
            </a:r>
          </a:p>
        </p:txBody>
      </p:sp>
      <p:sp>
        <p:nvSpPr>
          <p:cNvPr id="64" name="Rectángulo: esquinas redondeadas 63">
            <a:hlinkClick r:id="" action="ppaction://noaction"/>
            <a:extLst>
              <a:ext uri="{FF2B5EF4-FFF2-40B4-BE49-F238E27FC236}">
                <a16:creationId xmlns:a16="http://schemas.microsoft.com/office/drawing/2014/main" id="{813D4D70-59B6-43BE-8D9C-2F5FE19F5157}"/>
              </a:ext>
            </a:extLst>
          </p:cNvPr>
          <p:cNvSpPr/>
          <p:nvPr/>
        </p:nvSpPr>
        <p:spPr>
          <a:xfrm>
            <a:off x="1981573" y="2613171"/>
            <a:ext cx="3821614" cy="756000"/>
          </a:xfrm>
          <a:prstGeom prst="roundRect">
            <a:avLst/>
          </a:prstGeom>
          <a:solidFill>
            <a:srgbClr val="FFFFFF">
              <a:alpha val="69804"/>
            </a:srgb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Lograr </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eficiencias</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en el </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negocio regulado</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65" name="CuadroTexto 64">
            <a:extLst>
              <a:ext uri="{FF2B5EF4-FFF2-40B4-BE49-F238E27FC236}">
                <a16:creationId xmlns:a16="http://schemas.microsoft.com/office/drawing/2014/main" id="{1E9A20DC-AA16-4B23-B238-81B795369F99}"/>
              </a:ext>
            </a:extLst>
          </p:cNvPr>
          <p:cNvSpPr txBox="1"/>
          <p:nvPr/>
        </p:nvSpPr>
        <p:spPr>
          <a:xfrm>
            <a:off x="625086" y="3443617"/>
            <a:ext cx="1512000" cy="1332000"/>
          </a:xfrm>
          <a:prstGeom prst="rect">
            <a:avLst/>
          </a:prstGeom>
          <a:no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4D4D4D"/>
                </a:solidFill>
                <a:effectLst/>
                <a:uLnTx/>
                <a:uFillTx/>
                <a:latin typeface="Tahoma"/>
                <a:ea typeface="+mn-ea"/>
                <a:cs typeface="+mn-cs"/>
              </a:rPr>
              <a:t>IMPACTO SOCIAL Y AMBIENTAL</a:t>
            </a:r>
          </a:p>
        </p:txBody>
      </p:sp>
      <p:sp>
        <p:nvSpPr>
          <p:cNvPr id="66" name="Rectángulo: esquinas redondeadas 65">
            <a:hlinkClick r:id="" action="ppaction://noaction"/>
            <a:extLst>
              <a:ext uri="{FF2B5EF4-FFF2-40B4-BE49-F238E27FC236}">
                <a16:creationId xmlns:a16="http://schemas.microsoft.com/office/drawing/2014/main" id="{C4A7DC1E-7D34-4869-A89B-BDAA1D587440}"/>
              </a:ext>
            </a:extLst>
          </p:cNvPr>
          <p:cNvSpPr/>
          <p:nvPr/>
        </p:nvSpPr>
        <p:spPr>
          <a:xfrm>
            <a:off x="7019468" y="3413448"/>
            <a:ext cx="3241460" cy="1080000"/>
          </a:xfrm>
          <a:prstGeom prst="roundRect">
            <a:avLst>
              <a:gd name="adj" fmla="val 12050"/>
            </a:avLst>
          </a:prstGeom>
          <a:solidFill>
            <a:sysClr val="window" lastClr="FFFFFF">
              <a:alpha val="69804"/>
            </a:sys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Cumplimiento del 100% de estándares</a:t>
            </a:r>
            <a:r>
              <a:rPr kumimoji="0" lang="es-CO" sz="1200" b="0"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de seguridad, confiabilidad y economía en la operación y administración del mercado ante la transformación del sector. (Indicadores CREG)**</a:t>
            </a:r>
          </a:p>
        </p:txBody>
      </p:sp>
      <p:sp>
        <p:nvSpPr>
          <p:cNvPr id="67" name="Rectángulo: esquinas redondeadas 66">
            <a:hlinkClick r:id="" action="ppaction://noaction"/>
            <a:extLst>
              <a:ext uri="{FF2B5EF4-FFF2-40B4-BE49-F238E27FC236}">
                <a16:creationId xmlns:a16="http://schemas.microsoft.com/office/drawing/2014/main" id="{DF292643-568E-43A8-A9E7-DD37C2734DFA}"/>
              </a:ext>
            </a:extLst>
          </p:cNvPr>
          <p:cNvSpPr/>
          <p:nvPr/>
        </p:nvSpPr>
        <p:spPr>
          <a:xfrm>
            <a:off x="5730057" y="3404300"/>
            <a:ext cx="1260001" cy="1080000"/>
          </a:xfrm>
          <a:prstGeom prst="roundRect">
            <a:avLst/>
          </a:prstGeom>
          <a:solidFill>
            <a:schemeClr val="bg1">
              <a:alpha val="69804"/>
            </a:scheme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Generar beneficios con </a:t>
            </a:r>
            <a:r>
              <a:rPr kumimoji="0" 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programas sociales </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de alto impacto. </a:t>
            </a:r>
            <a:endParaRPr kumimoji="0" lang="es-CO"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8" name="Rectángulo: esquinas redondeadas 67">
            <a:hlinkClick r:id="" action="ppaction://noaction"/>
            <a:extLst>
              <a:ext uri="{FF2B5EF4-FFF2-40B4-BE49-F238E27FC236}">
                <a16:creationId xmlns:a16="http://schemas.microsoft.com/office/drawing/2014/main" id="{B7433C63-62CC-4F19-85F3-D8F0B6BF59EA}"/>
              </a:ext>
            </a:extLst>
          </p:cNvPr>
          <p:cNvSpPr/>
          <p:nvPr/>
        </p:nvSpPr>
        <p:spPr>
          <a:xfrm>
            <a:off x="1957606" y="3443617"/>
            <a:ext cx="2170561" cy="1080000"/>
          </a:xfrm>
          <a:prstGeom prst="roundRect">
            <a:avLst/>
          </a:prstGeom>
          <a:solidFill>
            <a:sysClr val="window" lastClr="FFFFFF">
              <a:alpha val="69804"/>
            </a:sys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es-CO"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Reducir 720</a:t>
            </a:r>
            <a:r>
              <a:rPr kumimoji="0" lang="es-CO"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TCO2e </a:t>
            </a:r>
            <a:r>
              <a:rPr kumimoji="0" lang="es-CO" altLang="es-CO"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propias y promover la eficiencia energética del sector eléctrico colombiano</a:t>
            </a:r>
          </a:p>
        </p:txBody>
      </p:sp>
      <p:sp>
        <p:nvSpPr>
          <p:cNvPr id="69" name="Rectángulo: esquinas redondeadas 68">
            <a:hlinkClick r:id="" action="ppaction://noaction"/>
            <a:extLst>
              <a:ext uri="{FF2B5EF4-FFF2-40B4-BE49-F238E27FC236}">
                <a16:creationId xmlns:a16="http://schemas.microsoft.com/office/drawing/2014/main" id="{02FF1A75-BFCB-4E74-ACDA-3BFE59CA8C58}"/>
              </a:ext>
            </a:extLst>
          </p:cNvPr>
          <p:cNvSpPr/>
          <p:nvPr/>
        </p:nvSpPr>
        <p:spPr>
          <a:xfrm>
            <a:off x="2000470" y="4597692"/>
            <a:ext cx="10050057" cy="468000"/>
          </a:xfrm>
          <a:prstGeom prst="roundRect">
            <a:avLst>
              <a:gd name="adj" fmla="val 26535"/>
            </a:avLst>
          </a:prstGeom>
          <a:solidFill>
            <a:srgbClr val="FFFFFF">
              <a:alpha val="69804"/>
            </a:srgb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Ser un </a:t>
            </a:r>
            <a:r>
              <a:rPr kumimoji="0" lang="es-CO" alt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actor clave </a:t>
            </a: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y un </a:t>
            </a:r>
            <a:r>
              <a:rPr kumimoji="0" lang="es-CO" alt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habilitador</a:t>
            </a: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de la transformación del sector</a:t>
            </a:r>
          </a:p>
        </p:txBody>
      </p:sp>
      <p:sp>
        <p:nvSpPr>
          <p:cNvPr id="70" name="Rectángulo: esquinas redondeadas 69">
            <a:extLst>
              <a:ext uri="{FF2B5EF4-FFF2-40B4-BE49-F238E27FC236}">
                <a16:creationId xmlns:a16="http://schemas.microsoft.com/office/drawing/2014/main" id="{DC4C269D-7C50-4F8C-9BB6-C07F6597E498}"/>
              </a:ext>
            </a:extLst>
          </p:cNvPr>
          <p:cNvSpPr/>
          <p:nvPr/>
        </p:nvSpPr>
        <p:spPr>
          <a:xfrm>
            <a:off x="10300255" y="3413448"/>
            <a:ext cx="1836000" cy="1080000"/>
          </a:xfrm>
          <a:prstGeom prst="roundRect">
            <a:avLst/>
          </a:prstGeom>
          <a:solidFill>
            <a:sysClr val="window" lastClr="FFFFFF">
              <a:alpha val="69804"/>
            </a:sys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es-CO" sz="1200" b="0"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Establecer </a:t>
            </a:r>
            <a:r>
              <a:rPr kumimoji="0" lang="es-CO" altLang="es-CO" sz="1200" b="1"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alianzas</a:t>
            </a:r>
            <a:r>
              <a:rPr kumimoji="0" lang="es-CO" altLang="es-CO" sz="1200" b="0"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para desarrollar programas sociales y ambientales</a:t>
            </a:r>
            <a:endParaRPr kumimoji="0" lang="es-CO" sz="1200" b="0" i="0" u="none" strike="noStrike" kern="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nvGrpSpPr>
          <p:cNvPr id="71" name="Grupo 70">
            <a:extLst>
              <a:ext uri="{FF2B5EF4-FFF2-40B4-BE49-F238E27FC236}">
                <a16:creationId xmlns:a16="http://schemas.microsoft.com/office/drawing/2014/main" id="{A9134CE7-BB9C-416B-B49B-114F6416B517}"/>
              </a:ext>
            </a:extLst>
          </p:cNvPr>
          <p:cNvGrpSpPr/>
          <p:nvPr/>
        </p:nvGrpSpPr>
        <p:grpSpPr>
          <a:xfrm>
            <a:off x="2678717" y="1785021"/>
            <a:ext cx="9034515" cy="950574"/>
            <a:chOff x="2477552" y="1395669"/>
            <a:chExt cx="9127810" cy="950574"/>
          </a:xfrm>
        </p:grpSpPr>
        <p:sp>
          <p:nvSpPr>
            <p:cNvPr id="72" name="Google Shape;297;p33">
              <a:extLst>
                <a:ext uri="{FF2B5EF4-FFF2-40B4-BE49-F238E27FC236}">
                  <a16:creationId xmlns:a16="http://schemas.microsoft.com/office/drawing/2014/main" id="{636A0EC3-FA29-48EA-8F9B-EBD7A20A30A0}"/>
                </a:ext>
              </a:extLst>
            </p:cNvPr>
            <p:cNvSpPr/>
            <p:nvPr/>
          </p:nvSpPr>
          <p:spPr>
            <a:xfrm>
              <a:off x="7284088" y="1446243"/>
              <a:ext cx="900000" cy="900000"/>
            </a:xfrm>
            <a:prstGeom prst="ellipse">
              <a:avLst/>
            </a:prstGeom>
            <a:noFill/>
            <a:ln w="38100" cap="flat" cmpd="sng">
              <a:solidFill>
                <a:srgbClr val="0099FF"/>
              </a:solidFill>
              <a:prstDash val="solid"/>
              <a:miter lim="8000"/>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 sz="1300" b="1" i="0" u="none" strike="noStrike" kern="0" cap="none" spc="0" normalizeH="0" baseline="0" noProof="0" dirty="0">
                  <a:ln>
                    <a:noFill/>
                  </a:ln>
                  <a:solidFill>
                    <a:srgbClr val="0099FF"/>
                  </a:solidFill>
                  <a:effectLst/>
                  <a:uLnTx/>
                  <a:uFillTx/>
                  <a:latin typeface="Tahoma"/>
                  <a:ea typeface="Tahoma"/>
                  <a:cs typeface="Tahoma"/>
                  <a:sym typeface="Tahoma"/>
                </a:rPr>
                <a:t>D</a:t>
              </a:r>
              <a:r>
                <a:rPr kumimoji="0" lang="es" sz="1300" b="0" i="0" u="none" strike="noStrike" kern="0" cap="none" spc="0" normalizeH="0" baseline="0" noProof="0" dirty="0">
                  <a:ln>
                    <a:noFill/>
                  </a:ln>
                  <a:solidFill>
                    <a:srgbClr val="0099FF"/>
                  </a:solidFill>
                  <a:effectLst/>
                  <a:uLnTx/>
                  <a:uFillTx/>
                  <a:latin typeface="Tahoma"/>
                  <a:ea typeface="Tahoma"/>
                  <a:cs typeface="Tahoma"/>
                  <a:sym typeface="Tahoma"/>
                </a:rPr>
                <a:t>esarrollo</a:t>
              </a:r>
              <a:endParaRPr kumimoji="0" sz="1300" b="0" i="0" u="none" strike="noStrike" kern="0" cap="none" spc="0" normalizeH="0" baseline="0" noProof="0" dirty="0">
                <a:ln>
                  <a:noFill/>
                </a:ln>
                <a:solidFill>
                  <a:srgbClr val="0099FF"/>
                </a:solidFill>
                <a:effectLst/>
                <a:uLnTx/>
                <a:uFillTx/>
                <a:latin typeface="Tahoma"/>
                <a:ea typeface="Tahoma"/>
                <a:cs typeface="Tahoma"/>
                <a:sym typeface="Tahoma"/>
              </a:endParaRPr>
            </a:p>
          </p:txBody>
        </p:sp>
        <p:sp>
          <p:nvSpPr>
            <p:cNvPr id="73" name="Google Shape;297;p33">
              <a:extLst>
                <a:ext uri="{FF2B5EF4-FFF2-40B4-BE49-F238E27FC236}">
                  <a16:creationId xmlns:a16="http://schemas.microsoft.com/office/drawing/2014/main" id="{F1489E5A-89A0-48C5-8B27-6C86E8DB3490}"/>
                </a:ext>
              </a:extLst>
            </p:cNvPr>
            <p:cNvSpPr/>
            <p:nvPr/>
          </p:nvSpPr>
          <p:spPr>
            <a:xfrm>
              <a:off x="2477552" y="1446243"/>
              <a:ext cx="900000" cy="900000"/>
            </a:xfrm>
            <a:prstGeom prst="ellipse">
              <a:avLst/>
            </a:prstGeom>
            <a:noFill/>
            <a:ln w="38100" cap="flat" cmpd="sng">
              <a:solidFill>
                <a:srgbClr val="00B140"/>
              </a:solidFill>
              <a:prstDash val="solid"/>
              <a:miter lim="8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dirty="0">
                  <a:ln>
                    <a:noFill/>
                  </a:ln>
                  <a:solidFill>
                    <a:srgbClr val="00B140"/>
                  </a:solidFill>
                  <a:effectLst/>
                  <a:uLnTx/>
                  <a:uFillTx/>
                  <a:latin typeface="Tahoma"/>
                  <a:ea typeface="Tahoma"/>
                  <a:cs typeface="Tahoma"/>
                  <a:sym typeface="Tahoma"/>
                </a:rPr>
                <a:t>V</a:t>
              </a:r>
              <a:r>
                <a:rPr kumimoji="0" lang="es" sz="1300" b="0" i="0" u="none" strike="noStrike" kern="0" cap="none" spc="0" normalizeH="0" baseline="0" noProof="0" dirty="0">
                  <a:ln>
                    <a:noFill/>
                  </a:ln>
                  <a:solidFill>
                    <a:srgbClr val="00B140"/>
                  </a:solidFill>
                  <a:effectLst/>
                  <a:uLnTx/>
                  <a:uFillTx/>
                  <a:latin typeface="Tahoma"/>
                  <a:ea typeface="Tahoma"/>
                  <a:cs typeface="Tahoma"/>
                  <a:sym typeface="Tahoma"/>
                </a:rPr>
                <a:t>erde</a:t>
              </a:r>
              <a:endParaRPr kumimoji="0" sz="1300" b="0" i="0" u="none" strike="noStrike" kern="0" cap="none" spc="0" normalizeH="0" baseline="0" noProof="0" dirty="0">
                <a:ln>
                  <a:noFill/>
                </a:ln>
                <a:solidFill>
                  <a:srgbClr val="00B140"/>
                </a:solidFill>
                <a:effectLst/>
                <a:uLnTx/>
                <a:uFillTx/>
                <a:latin typeface="Tahoma"/>
                <a:ea typeface="Tahoma"/>
                <a:cs typeface="Tahoma"/>
                <a:sym typeface="Tahoma"/>
              </a:endParaRPr>
            </a:p>
          </p:txBody>
        </p:sp>
        <p:sp>
          <p:nvSpPr>
            <p:cNvPr id="74" name="Google Shape;297;p33">
              <a:extLst>
                <a:ext uri="{FF2B5EF4-FFF2-40B4-BE49-F238E27FC236}">
                  <a16:creationId xmlns:a16="http://schemas.microsoft.com/office/drawing/2014/main" id="{E98452BD-30F2-498D-A1E1-7EFC0EFFBE95}"/>
                </a:ext>
              </a:extLst>
            </p:cNvPr>
            <p:cNvSpPr/>
            <p:nvPr/>
          </p:nvSpPr>
          <p:spPr>
            <a:xfrm>
              <a:off x="4313552" y="1446243"/>
              <a:ext cx="900000" cy="900000"/>
            </a:xfrm>
            <a:prstGeom prst="ellipse">
              <a:avLst/>
            </a:prstGeom>
            <a:noFill/>
            <a:ln w="38100" cap="flat" cmpd="sng">
              <a:solidFill>
                <a:srgbClr val="FFB81C"/>
              </a:solidFill>
              <a:prstDash val="solid"/>
              <a:miter lim="8000"/>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dirty="0">
                  <a:ln>
                    <a:noFill/>
                  </a:ln>
                  <a:solidFill>
                    <a:srgbClr val="FFB81C"/>
                  </a:solidFill>
                  <a:effectLst/>
                  <a:uLnTx/>
                  <a:uFillTx/>
                  <a:latin typeface="Tahoma"/>
                  <a:ea typeface="Tahoma"/>
                  <a:cs typeface="Tahoma"/>
                  <a:sym typeface="Tahoma"/>
                </a:rPr>
                <a:t>I</a:t>
              </a:r>
              <a:r>
                <a:rPr kumimoji="0" lang="es" sz="1300" b="0" i="0" u="none" strike="noStrike" kern="0" cap="none" spc="0" normalizeH="0" baseline="0" noProof="0" dirty="0">
                  <a:ln>
                    <a:noFill/>
                  </a:ln>
                  <a:solidFill>
                    <a:srgbClr val="FFB81C"/>
                  </a:solidFill>
                  <a:effectLst/>
                  <a:uLnTx/>
                  <a:uFillTx/>
                  <a:latin typeface="Tahoma"/>
                  <a:ea typeface="Tahoma"/>
                  <a:cs typeface="Tahoma"/>
                  <a:sym typeface="Tahoma"/>
                </a:rPr>
                <a:t>nnovación</a:t>
              </a:r>
              <a:endParaRPr kumimoji="0" sz="1300" b="0" i="0" u="none" strike="noStrike" kern="0" cap="none" spc="0" normalizeH="0" baseline="0" noProof="0" dirty="0">
                <a:ln>
                  <a:noFill/>
                </a:ln>
                <a:solidFill>
                  <a:srgbClr val="FFB81C"/>
                </a:solidFill>
                <a:effectLst/>
                <a:uLnTx/>
                <a:uFillTx/>
                <a:latin typeface="Tahoma"/>
                <a:ea typeface="Tahoma"/>
                <a:cs typeface="Tahoma"/>
                <a:sym typeface="Tahoma"/>
              </a:endParaRPr>
            </a:p>
          </p:txBody>
        </p:sp>
        <p:sp>
          <p:nvSpPr>
            <p:cNvPr id="75" name="Google Shape;297;p33">
              <a:extLst>
                <a:ext uri="{FF2B5EF4-FFF2-40B4-BE49-F238E27FC236}">
                  <a16:creationId xmlns:a16="http://schemas.microsoft.com/office/drawing/2014/main" id="{4E7B3E07-ABC7-4FC0-BE62-4428DBA28C67}"/>
                </a:ext>
              </a:extLst>
            </p:cNvPr>
            <p:cNvSpPr/>
            <p:nvPr/>
          </p:nvSpPr>
          <p:spPr>
            <a:xfrm>
              <a:off x="10705362" y="1395669"/>
              <a:ext cx="900000" cy="900000"/>
            </a:xfrm>
            <a:prstGeom prst="ellipse">
              <a:avLst/>
            </a:prstGeom>
            <a:noFill/>
            <a:ln w="38100" cap="flat" cmpd="sng">
              <a:solidFill>
                <a:srgbClr val="003087"/>
              </a:solidFill>
              <a:prstDash val="solid"/>
              <a:miter lim="8000"/>
              <a:headEnd type="none" w="sm" len="sm"/>
              <a:tailEnd type="none" w="sm" len="sm"/>
            </a:ln>
          </p:spPr>
          <p:txBody>
            <a:bodyPr spcFirstLastPara="1"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O" sz="1300" b="1" i="0" u="none" strike="noStrike" kern="0" cap="none" spc="0" normalizeH="0" baseline="0" noProof="0" dirty="0">
                  <a:ln>
                    <a:noFill/>
                  </a:ln>
                  <a:solidFill>
                    <a:srgbClr val="003087"/>
                  </a:solidFill>
                  <a:effectLst/>
                  <a:uLnTx/>
                  <a:uFillTx/>
                  <a:latin typeface="Tahoma"/>
                  <a:ea typeface="Tahoma"/>
                  <a:cs typeface="Tahoma"/>
                  <a:sym typeface="Tahoma"/>
                </a:rPr>
                <a:t>A</a:t>
              </a:r>
              <a:r>
                <a:rPr kumimoji="0" lang="es-CO" sz="1300" b="0" i="0" u="none" strike="noStrike" kern="0" cap="none" spc="0" normalizeH="0" baseline="0" noProof="0" dirty="0">
                  <a:ln>
                    <a:noFill/>
                  </a:ln>
                  <a:solidFill>
                    <a:srgbClr val="003087"/>
                  </a:solidFill>
                  <a:effectLst/>
                  <a:uLnTx/>
                  <a:uFillTx/>
                  <a:latin typeface="Tahoma"/>
                  <a:ea typeface="Tahoma"/>
                  <a:cs typeface="Tahoma"/>
                  <a:sym typeface="Tahoma"/>
                </a:rPr>
                <a:t>rticulación</a:t>
              </a:r>
              <a:endParaRPr kumimoji="0" sz="1300" b="0" i="0" u="none" strike="noStrike" kern="0" cap="none" spc="0" normalizeH="0" baseline="0" noProof="0" dirty="0">
                <a:ln>
                  <a:noFill/>
                </a:ln>
                <a:solidFill>
                  <a:srgbClr val="003087"/>
                </a:solidFill>
                <a:effectLst/>
                <a:uLnTx/>
                <a:uFillTx/>
                <a:latin typeface="Tahoma"/>
                <a:ea typeface="Tahoma"/>
                <a:cs typeface="Tahoma"/>
                <a:sym typeface="Tahoma"/>
              </a:endParaRPr>
            </a:p>
          </p:txBody>
        </p:sp>
      </p:grpSp>
      <p:sp>
        <p:nvSpPr>
          <p:cNvPr id="76" name="Rectángulo: esquinas redondeadas 75">
            <a:hlinkClick r:id="" action="ppaction://noaction"/>
            <a:extLst>
              <a:ext uri="{FF2B5EF4-FFF2-40B4-BE49-F238E27FC236}">
                <a16:creationId xmlns:a16="http://schemas.microsoft.com/office/drawing/2014/main" id="{9D19B1FF-62A0-4441-ADDA-CF7188263407}"/>
              </a:ext>
            </a:extLst>
          </p:cNvPr>
          <p:cNvSpPr/>
          <p:nvPr/>
        </p:nvSpPr>
        <p:spPr>
          <a:xfrm>
            <a:off x="4175191" y="3433455"/>
            <a:ext cx="1512001" cy="1080000"/>
          </a:xfrm>
          <a:prstGeom prst="roundRect">
            <a:avLst/>
          </a:prstGeom>
          <a:solidFill>
            <a:sysClr val="window" lastClr="FFFFFF">
              <a:alpha val="69804"/>
            </a:sys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CO" sz="1200" kern="0" dirty="0">
                <a:solidFill>
                  <a:prstClr val="black"/>
                </a:solidFill>
                <a:latin typeface="Arial" panose="020B0604020202020204" pitchFamily="34" charset="0"/>
                <a:cs typeface="Arial" panose="020B0604020202020204" pitchFamily="34" charset="0"/>
              </a:rPr>
              <a:t>Invertir en emprendimiento</a:t>
            </a:r>
          </a:p>
        </p:txBody>
      </p:sp>
      <p:sp>
        <p:nvSpPr>
          <p:cNvPr id="77" name="Rectángulo: esquinas redondeadas 76">
            <a:extLst>
              <a:ext uri="{FF2B5EF4-FFF2-40B4-BE49-F238E27FC236}">
                <a16:creationId xmlns:a16="http://schemas.microsoft.com/office/drawing/2014/main" id="{68668C63-154F-488D-B365-4DDD4F579D8D}"/>
              </a:ext>
            </a:extLst>
          </p:cNvPr>
          <p:cNvSpPr/>
          <p:nvPr/>
        </p:nvSpPr>
        <p:spPr>
          <a:xfrm>
            <a:off x="8824825" y="5787768"/>
            <a:ext cx="3027435" cy="756000"/>
          </a:xfrm>
          <a:prstGeom prst="roundRect">
            <a:avLst/>
          </a:prstGeom>
          <a:solidFill>
            <a:schemeClr val="bg1">
              <a:alpha val="69804"/>
            </a:schemeClr>
          </a:solidFill>
          <a:ln>
            <a:noFill/>
          </a:ln>
          <a:effectLst>
            <a:softEdge rad="12700"/>
          </a:effectLst>
        </p:spPr>
        <p:txBody>
          <a:bodyPr lIns="91430" tIns="45716" rIns="91430" bIns="45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Establecer </a:t>
            </a:r>
            <a:r>
              <a:rPr kumimoji="0" lang="es-CO" altLang="es-CO"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alianzas</a:t>
            </a:r>
            <a:r>
              <a:rPr kumimoji="0" lang="es-CO" alt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para mejorar la competitividad y desarrollar capacidades</a:t>
            </a:r>
            <a:r>
              <a:rPr kumimoji="0" lang="es-CO"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a:t>
            </a:r>
          </a:p>
        </p:txBody>
      </p:sp>
      <p:sp>
        <p:nvSpPr>
          <p:cNvPr id="78" name="Rectángulo: esquinas redondeadas 77">
            <a:hlinkClick r:id="" action="ppaction://noaction"/>
            <a:extLst>
              <a:ext uri="{FF2B5EF4-FFF2-40B4-BE49-F238E27FC236}">
                <a16:creationId xmlns:a16="http://schemas.microsoft.com/office/drawing/2014/main" id="{842116F5-5B44-4C41-AF50-6F997EFF56B6}"/>
              </a:ext>
            </a:extLst>
          </p:cNvPr>
          <p:cNvSpPr/>
          <p:nvPr/>
        </p:nvSpPr>
        <p:spPr>
          <a:xfrm>
            <a:off x="4975903" y="5118091"/>
            <a:ext cx="4959088" cy="594730"/>
          </a:xfrm>
          <a:prstGeom prst="roundRect">
            <a:avLst/>
          </a:prstGeom>
          <a:solidFill>
            <a:schemeClr val="bg1">
              <a:lumMod val="95000"/>
            </a:schemeClr>
          </a:solidFill>
          <a:ln>
            <a:noFill/>
          </a:ln>
          <a:effectLst>
            <a:softEdge rad="12700"/>
          </a:effectLst>
        </p:spPr>
        <p:txBody>
          <a:bodyPr lIns="91430" tIns="45716" rIns="91430" bIns="45716" anchor="ctr"/>
          <a:lstStyle/>
          <a:p>
            <a:pPr algn="ctr">
              <a:defRPr/>
            </a:pPr>
            <a:r>
              <a:rPr lang="es-ES" altLang="es-CO" sz="1200" b="1" dirty="0">
                <a:solidFill>
                  <a:srgbClr val="4D4D4D"/>
                </a:solidFill>
                <a:latin typeface="Arial" panose="020B0604020202020204" pitchFamily="34" charset="0"/>
                <a:cs typeface="Arial" panose="020B0604020202020204" pitchFamily="34" charset="0"/>
              </a:rPr>
              <a:t>Habilitar capacidades organizaciona</a:t>
            </a:r>
            <a:r>
              <a:rPr lang="es-ES" altLang="es-CO" sz="1200" dirty="0">
                <a:solidFill>
                  <a:srgbClr val="4D4D4D"/>
                </a:solidFill>
                <a:latin typeface="Arial" panose="020B0604020202020204" pitchFamily="34" charset="0"/>
                <a:cs typeface="Arial" panose="020B0604020202020204" pitchFamily="34" charset="0"/>
              </a:rPr>
              <a:t>les para potenciar la ventaja competitiva y </a:t>
            </a:r>
            <a:r>
              <a:rPr lang="es-CO" altLang="es-CO" sz="1200" dirty="0">
                <a:solidFill>
                  <a:srgbClr val="4D4D4D"/>
                </a:solidFill>
                <a:latin typeface="Arial" panose="020B0604020202020204" pitchFamily="34" charset="0"/>
                <a:cs typeface="Arial" panose="020B0604020202020204" pitchFamily="34" charset="0"/>
              </a:rPr>
              <a:t>lograr en el 90% de los empleados un desempeño superior</a:t>
            </a:r>
          </a:p>
        </p:txBody>
      </p:sp>
    </p:spTree>
    <p:extLst>
      <p:ext uri="{BB962C8B-B14F-4D97-AF65-F5344CB8AC3E}">
        <p14:creationId xmlns:p14="http://schemas.microsoft.com/office/powerpoint/2010/main" val="379191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C13B257D-5707-472C-851D-CCBD55E9746F}"/>
              </a:ext>
            </a:extLst>
          </p:cNvPr>
          <p:cNvSpPr/>
          <p:nvPr/>
        </p:nvSpPr>
        <p:spPr>
          <a:xfrm>
            <a:off x="4233856" y="3352639"/>
            <a:ext cx="4090792" cy="255181"/>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Sistema de Administración del Mercado (SAM)</a:t>
            </a:r>
          </a:p>
        </p:txBody>
      </p:sp>
      <p:sp>
        <p:nvSpPr>
          <p:cNvPr id="103" name="Rectángulo 102">
            <a:extLst>
              <a:ext uri="{FF2B5EF4-FFF2-40B4-BE49-F238E27FC236}">
                <a16:creationId xmlns:a16="http://schemas.microsoft.com/office/drawing/2014/main" id="{C97A0852-6678-494E-A860-865AA1D24175}"/>
              </a:ext>
            </a:extLst>
          </p:cNvPr>
          <p:cNvSpPr/>
          <p:nvPr/>
        </p:nvSpPr>
        <p:spPr>
          <a:xfrm>
            <a:off x="10149327" y="5273403"/>
            <a:ext cx="1858931" cy="1291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Conector recto 30">
            <a:extLst>
              <a:ext uri="{FF2B5EF4-FFF2-40B4-BE49-F238E27FC236}">
                <a16:creationId xmlns:a16="http://schemas.microsoft.com/office/drawing/2014/main" id="{4D42C8BF-9A21-4F30-9838-B27538B781EC}"/>
              </a:ext>
            </a:extLst>
          </p:cNvPr>
          <p:cNvCxnSpPr>
            <a:cxnSpLocks/>
          </p:cNvCxnSpPr>
          <p:nvPr/>
        </p:nvCxnSpPr>
        <p:spPr>
          <a:xfrm flipH="1">
            <a:off x="8363327" y="660400"/>
            <a:ext cx="8513" cy="5722978"/>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5A54781-8E80-47D2-B18A-2561611D6B23}"/>
              </a:ext>
            </a:extLst>
          </p:cNvPr>
          <p:cNvCxnSpPr>
            <a:cxnSpLocks/>
          </p:cNvCxnSpPr>
          <p:nvPr/>
        </p:nvCxnSpPr>
        <p:spPr>
          <a:xfrm>
            <a:off x="4162815" y="658779"/>
            <a:ext cx="10359" cy="5724599"/>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FFF24F50-FD6A-4152-A9D5-3702FF0A2910}"/>
              </a:ext>
            </a:extLst>
          </p:cNvPr>
          <p:cNvSpPr/>
          <p:nvPr/>
        </p:nvSpPr>
        <p:spPr>
          <a:xfrm>
            <a:off x="0" y="2652332"/>
            <a:ext cx="12192000" cy="5401107"/>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11" name="Rectángulo 10">
            <a:extLst>
              <a:ext uri="{FF2B5EF4-FFF2-40B4-BE49-F238E27FC236}">
                <a16:creationId xmlns:a16="http://schemas.microsoft.com/office/drawing/2014/main" id="{A3A19718-A911-4352-BB5B-72C4CEB557D2}"/>
              </a:ext>
            </a:extLst>
          </p:cNvPr>
          <p:cNvSpPr/>
          <p:nvPr/>
        </p:nvSpPr>
        <p:spPr>
          <a:xfrm>
            <a:off x="486753" y="4269652"/>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Simplex Operativo</a:t>
            </a:r>
          </a:p>
        </p:txBody>
      </p:sp>
      <p:sp>
        <p:nvSpPr>
          <p:cNvPr id="13" name="Rectángulo 12">
            <a:extLst>
              <a:ext uri="{FF2B5EF4-FFF2-40B4-BE49-F238E27FC236}">
                <a16:creationId xmlns:a16="http://schemas.microsoft.com/office/drawing/2014/main" id="{420C1494-1C67-4266-B1C1-927729738F17}"/>
              </a:ext>
            </a:extLst>
          </p:cNvPr>
          <p:cNvSpPr/>
          <p:nvPr/>
        </p:nvSpPr>
        <p:spPr>
          <a:xfrm>
            <a:off x="508838" y="5273403"/>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Ciberseguridad</a:t>
            </a:r>
          </a:p>
        </p:txBody>
      </p:sp>
      <p:sp>
        <p:nvSpPr>
          <p:cNvPr id="14" name="Rectángulo 13">
            <a:extLst>
              <a:ext uri="{FF2B5EF4-FFF2-40B4-BE49-F238E27FC236}">
                <a16:creationId xmlns:a16="http://schemas.microsoft.com/office/drawing/2014/main" id="{2F384864-FAA4-428E-8E34-8A65B7068B59}"/>
              </a:ext>
            </a:extLst>
          </p:cNvPr>
          <p:cNvSpPr/>
          <p:nvPr/>
        </p:nvSpPr>
        <p:spPr>
          <a:xfrm>
            <a:off x="4188053" y="5588675"/>
            <a:ext cx="4095159" cy="233943"/>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Pronósticos de Demanda</a:t>
            </a:r>
          </a:p>
        </p:txBody>
      </p:sp>
      <p:sp>
        <p:nvSpPr>
          <p:cNvPr id="16" name="Rectángulo 15">
            <a:extLst>
              <a:ext uri="{FF2B5EF4-FFF2-40B4-BE49-F238E27FC236}">
                <a16:creationId xmlns:a16="http://schemas.microsoft.com/office/drawing/2014/main" id="{ED5F9BAE-5706-49F9-9BBB-D413FD147692}"/>
              </a:ext>
            </a:extLst>
          </p:cNvPr>
          <p:cNvSpPr/>
          <p:nvPr/>
        </p:nvSpPr>
        <p:spPr>
          <a:xfrm>
            <a:off x="488258" y="3641474"/>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Optimización Portafolio de Aplicaciones (POPA)</a:t>
            </a:r>
          </a:p>
        </p:txBody>
      </p:sp>
      <p:sp>
        <p:nvSpPr>
          <p:cNvPr id="17" name="Rectángulo 16">
            <a:extLst>
              <a:ext uri="{FF2B5EF4-FFF2-40B4-BE49-F238E27FC236}">
                <a16:creationId xmlns:a16="http://schemas.microsoft.com/office/drawing/2014/main" id="{5483678E-612F-4A4B-B997-5C339DEF5521}"/>
              </a:ext>
            </a:extLst>
          </p:cNvPr>
          <p:cNvSpPr/>
          <p:nvPr/>
        </p:nvSpPr>
        <p:spPr>
          <a:xfrm>
            <a:off x="595970" y="6210774"/>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dirty="0">
                <a:solidFill>
                  <a:srgbClr val="003087">
                    <a:lumMod val="50000"/>
                  </a:srgbClr>
                </a:solidFill>
                <a:latin typeface="Nunito" panose="00000500000000000000"/>
                <a:cs typeface="Arial" panose="020B0604020202020204" pitchFamily="34" charset="0"/>
              </a:rPr>
              <a:t>Portafolio de innovación</a:t>
            </a:r>
            <a:endParaRPr lang="es-CO" sz="1400" b="1" dirty="0">
              <a:solidFill>
                <a:srgbClr val="003087">
                  <a:lumMod val="50000"/>
                </a:srgbClr>
              </a:solidFill>
              <a:latin typeface="Nunito" panose="00000500000000000000"/>
              <a:cs typeface="Arial" panose="020B0604020202020204" pitchFamily="34" charset="0"/>
            </a:endParaRPr>
          </a:p>
        </p:txBody>
      </p:sp>
      <p:sp>
        <p:nvSpPr>
          <p:cNvPr id="19" name="Rectángulo 18">
            <a:extLst>
              <a:ext uri="{FF2B5EF4-FFF2-40B4-BE49-F238E27FC236}">
                <a16:creationId xmlns:a16="http://schemas.microsoft.com/office/drawing/2014/main" id="{9D6C602A-682E-46E5-849A-13AF6E6CED65}"/>
              </a:ext>
            </a:extLst>
          </p:cNvPr>
          <p:cNvSpPr/>
          <p:nvPr/>
        </p:nvSpPr>
        <p:spPr>
          <a:xfrm>
            <a:off x="60384" y="3022225"/>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P1</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0" name="Rectángulo 19">
            <a:extLst>
              <a:ext uri="{FF2B5EF4-FFF2-40B4-BE49-F238E27FC236}">
                <a16:creationId xmlns:a16="http://schemas.microsoft.com/office/drawing/2014/main" id="{CBF766D4-2EB3-47BF-927B-4374418CE62A}"/>
              </a:ext>
            </a:extLst>
          </p:cNvPr>
          <p:cNvSpPr/>
          <p:nvPr/>
        </p:nvSpPr>
        <p:spPr>
          <a:xfrm>
            <a:off x="55129" y="3636921"/>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P3</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1" name="Rectángulo 20">
            <a:extLst>
              <a:ext uri="{FF2B5EF4-FFF2-40B4-BE49-F238E27FC236}">
                <a16:creationId xmlns:a16="http://schemas.microsoft.com/office/drawing/2014/main" id="{AD937871-AF56-4D89-83F8-AE279376E068}"/>
              </a:ext>
            </a:extLst>
          </p:cNvPr>
          <p:cNvSpPr/>
          <p:nvPr/>
        </p:nvSpPr>
        <p:spPr>
          <a:xfrm>
            <a:off x="34238" y="4906354"/>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P7</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3" name="Rectángulo 22">
            <a:extLst>
              <a:ext uri="{FF2B5EF4-FFF2-40B4-BE49-F238E27FC236}">
                <a16:creationId xmlns:a16="http://schemas.microsoft.com/office/drawing/2014/main" id="{ACA179BD-79CC-4519-AA60-C6D8D0B08A83}"/>
              </a:ext>
            </a:extLst>
          </p:cNvPr>
          <p:cNvSpPr/>
          <p:nvPr/>
        </p:nvSpPr>
        <p:spPr>
          <a:xfrm>
            <a:off x="44583" y="5204220"/>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P8</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4" name="Rectángulo 23">
            <a:extLst>
              <a:ext uri="{FF2B5EF4-FFF2-40B4-BE49-F238E27FC236}">
                <a16:creationId xmlns:a16="http://schemas.microsoft.com/office/drawing/2014/main" id="{7143EAE2-893B-4334-B44C-42ED8D2112F1}"/>
              </a:ext>
            </a:extLst>
          </p:cNvPr>
          <p:cNvSpPr/>
          <p:nvPr/>
        </p:nvSpPr>
        <p:spPr>
          <a:xfrm>
            <a:off x="54247" y="4260657"/>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P5</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5" name="Rectángulo 24">
            <a:extLst>
              <a:ext uri="{FF2B5EF4-FFF2-40B4-BE49-F238E27FC236}">
                <a16:creationId xmlns:a16="http://schemas.microsoft.com/office/drawing/2014/main" id="{9B664754-6211-4549-BF46-56CAE25A4F2E}"/>
              </a:ext>
            </a:extLst>
          </p:cNvPr>
          <p:cNvSpPr/>
          <p:nvPr/>
        </p:nvSpPr>
        <p:spPr>
          <a:xfrm>
            <a:off x="44583" y="6173915"/>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PI</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6" name="Rectángulo 25">
            <a:extLst>
              <a:ext uri="{FF2B5EF4-FFF2-40B4-BE49-F238E27FC236}">
                <a16:creationId xmlns:a16="http://schemas.microsoft.com/office/drawing/2014/main" id="{3D11B389-89CD-488F-8840-D5971130EC4A}"/>
              </a:ext>
            </a:extLst>
          </p:cNvPr>
          <p:cNvSpPr/>
          <p:nvPr/>
        </p:nvSpPr>
        <p:spPr>
          <a:xfrm>
            <a:off x="57201" y="3326134"/>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P2</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7" name="Rectángulo 26">
            <a:extLst>
              <a:ext uri="{FF2B5EF4-FFF2-40B4-BE49-F238E27FC236}">
                <a16:creationId xmlns:a16="http://schemas.microsoft.com/office/drawing/2014/main" id="{A8E561CB-F1E9-4363-B66B-07CF979023B5}"/>
              </a:ext>
            </a:extLst>
          </p:cNvPr>
          <p:cNvSpPr/>
          <p:nvPr/>
        </p:nvSpPr>
        <p:spPr>
          <a:xfrm>
            <a:off x="36752" y="4580484"/>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P6</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28" name="Rectángulo 27">
            <a:extLst>
              <a:ext uri="{FF2B5EF4-FFF2-40B4-BE49-F238E27FC236}">
                <a16:creationId xmlns:a16="http://schemas.microsoft.com/office/drawing/2014/main" id="{638C9E61-2FF8-46F8-83B7-0838EA31E207}"/>
              </a:ext>
            </a:extLst>
          </p:cNvPr>
          <p:cNvSpPr/>
          <p:nvPr/>
        </p:nvSpPr>
        <p:spPr>
          <a:xfrm>
            <a:off x="570732" y="5874404"/>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Proyectos habilitadores (plataforma tecnológica)</a:t>
            </a:r>
          </a:p>
        </p:txBody>
      </p:sp>
      <p:sp>
        <p:nvSpPr>
          <p:cNvPr id="29" name="Rectángulo 28">
            <a:extLst>
              <a:ext uri="{FF2B5EF4-FFF2-40B4-BE49-F238E27FC236}">
                <a16:creationId xmlns:a16="http://schemas.microsoft.com/office/drawing/2014/main" id="{BB8AC3AA-A718-47F0-B0F1-E15A13972BC9}"/>
              </a:ext>
            </a:extLst>
          </p:cNvPr>
          <p:cNvSpPr/>
          <p:nvPr/>
        </p:nvSpPr>
        <p:spPr>
          <a:xfrm>
            <a:off x="35145" y="5842340"/>
            <a:ext cx="403239" cy="276999"/>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P10</a:t>
            </a:r>
            <a:endParaRPr kumimoji="0" lang="es-CO" sz="10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36" name="Título 1">
            <a:extLst>
              <a:ext uri="{FF2B5EF4-FFF2-40B4-BE49-F238E27FC236}">
                <a16:creationId xmlns:a16="http://schemas.microsoft.com/office/drawing/2014/main" id="{1499E122-EDD5-440B-9022-3490A2C4BA4D}"/>
              </a:ext>
            </a:extLst>
          </p:cNvPr>
          <p:cNvSpPr>
            <a:spLocks noGrp="1"/>
          </p:cNvSpPr>
          <p:nvPr>
            <p:ph type="title"/>
          </p:nvPr>
        </p:nvSpPr>
        <p:spPr>
          <a:xfrm>
            <a:off x="154523" y="85003"/>
            <a:ext cx="10515600" cy="445026"/>
          </a:xfrm>
        </p:spPr>
        <p:txBody>
          <a:bodyPr>
            <a:noAutofit/>
          </a:bodyPr>
          <a:lstStyle/>
          <a:p>
            <a:r>
              <a:rPr lang="es-CO" sz="2400" dirty="0">
                <a:solidFill>
                  <a:schemeClr val="tx2"/>
                </a:solidFill>
              </a:rPr>
              <a:t>Plan de acción 2021 - Proyectos</a:t>
            </a:r>
          </a:p>
        </p:txBody>
      </p:sp>
      <p:sp>
        <p:nvSpPr>
          <p:cNvPr id="4" name="CuadroTexto 3">
            <a:extLst>
              <a:ext uri="{FF2B5EF4-FFF2-40B4-BE49-F238E27FC236}">
                <a16:creationId xmlns:a16="http://schemas.microsoft.com/office/drawing/2014/main" id="{3B83414C-DC54-4CDB-B6E6-66811867014A}"/>
              </a:ext>
            </a:extLst>
          </p:cNvPr>
          <p:cNvSpPr txBox="1"/>
          <p:nvPr/>
        </p:nvSpPr>
        <p:spPr>
          <a:xfrm>
            <a:off x="2137426" y="6507628"/>
            <a:ext cx="3676887" cy="26161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3087">
                    <a:lumMod val="50000"/>
                  </a:srgbClr>
                </a:solidFill>
                <a:effectLst/>
                <a:uLnTx/>
                <a:uFillTx/>
                <a:latin typeface="Tahoma"/>
                <a:ea typeface="+mn-ea"/>
                <a:cs typeface="+mn-cs"/>
              </a:rPr>
              <a:t>Disminuir impacto de la tendencia</a:t>
            </a:r>
            <a:endParaRPr kumimoji="0" lang="es-CO" sz="11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38" name="CuadroTexto 37">
            <a:extLst>
              <a:ext uri="{FF2B5EF4-FFF2-40B4-BE49-F238E27FC236}">
                <a16:creationId xmlns:a16="http://schemas.microsoft.com/office/drawing/2014/main" id="{5FD6DFE1-33FC-40E2-9B6A-F77F3113B1CE}"/>
              </a:ext>
            </a:extLst>
          </p:cNvPr>
          <p:cNvSpPr txBox="1"/>
          <p:nvPr/>
        </p:nvSpPr>
        <p:spPr>
          <a:xfrm>
            <a:off x="6619003" y="6513555"/>
            <a:ext cx="3676887" cy="26161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3087">
                    <a:lumMod val="50000"/>
                  </a:srgbClr>
                </a:solidFill>
                <a:effectLst/>
                <a:uLnTx/>
                <a:uFillTx/>
                <a:latin typeface="Tahoma"/>
                <a:ea typeface="+mn-ea"/>
                <a:cs typeface="+mn-cs"/>
              </a:rPr>
              <a:t>Aprovechar oportunidades de la tendencia</a:t>
            </a:r>
            <a:endParaRPr kumimoji="0" lang="es-CO" sz="11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54" name="Rectángulo 53">
            <a:extLst>
              <a:ext uri="{FF2B5EF4-FFF2-40B4-BE49-F238E27FC236}">
                <a16:creationId xmlns:a16="http://schemas.microsoft.com/office/drawing/2014/main" id="{67347DF1-29C6-47D7-B8A0-E45251AAF7E8}"/>
              </a:ext>
            </a:extLst>
          </p:cNvPr>
          <p:cNvSpPr/>
          <p:nvPr/>
        </p:nvSpPr>
        <p:spPr>
          <a:xfrm>
            <a:off x="500497" y="3956748"/>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MX" sz="1400" b="1" dirty="0">
                <a:solidFill>
                  <a:srgbClr val="003087">
                    <a:lumMod val="50000"/>
                  </a:srgbClr>
                </a:solidFill>
                <a:latin typeface="Nunito" panose="00000500000000000000"/>
                <a:cs typeface="Arial" panose="020B0604020202020204" pitchFamily="34" charset="0"/>
              </a:rPr>
              <a:t>P</a:t>
            </a:r>
            <a:r>
              <a:rPr lang="es-CO" sz="1400" b="1" dirty="0">
                <a:solidFill>
                  <a:srgbClr val="003087">
                    <a:lumMod val="50000"/>
                  </a:srgbClr>
                </a:solidFill>
                <a:latin typeface="Nunito" panose="00000500000000000000"/>
                <a:cs typeface="Arial" panose="020B0604020202020204" pitchFamily="34" charset="0"/>
              </a:rPr>
              <a:t>lataforma Avanzada de Operación</a:t>
            </a:r>
          </a:p>
        </p:txBody>
      </p:sp>
      <p:sp>
        <p:nvSpPr>
          <p:cNvPr id="55" name="Rectángulo 54">
            <a:extLst>
              <a:ext uri="{FF2B5EF4-FFF2-40B4-BE49-F238E27FC236}">
                <a16:creationId xmlns:a16="http://schemas.microsoft.com/office/drawing/2014/main" id="{23FB3EF0-3ECC-42A1-995E-432D56C8BA16}"/>
              </a:ext>
            </a:extLst>
          </p:cNvPr>
          <p:cNvSpPr/>
          <p:nvPr/>
        </p:nvSpPr>
        <p:spPr>
          <a:xfrm>
            <a:off x="52988" y="3956748"/>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P4</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57" name="Elipse 56">
            <a:extLst>
              <a:ext uri="{FF2B5EF4-FFF2-40B4-BE49-F238E27FC236}">
                <a16:creationId xmlns:a16="http://schemas.microsoft.com/office/drawing/2014/main" id="{10944D94-0E92-4944-B33B-81C62BE13E4D}"/>
              </a:ext>
            </a:extLst>
          </p:cNvPr>
          <p:cNvSpPr/>
          <p:nvPr/>
        </p:nvSpPr>
        <p:spPr>
          <a:xfrm>
            <a:off x="11461489" y="4002133"/>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58" name="Rectángulo 57">
            <a:extLst>
              <a:ext uri="{FF2B5EF4-FFF2-40B4-BE49-F238E27FC236}">
                <a16:creationId xmlns:a16="http://schemas.microsoft.com/office/drawing/2014/main" id="{278475F9-CFBE-4C20-A14F-C3ABFC92D171}"/>
              </a:ext>
            </a:extLst>
          </p:cNvPr>
          <p:cNvSpPr/>
          <p:nvPr/>
        </p:nvSpPr>
        <p:spPr>
          <a:xfrm>
            <a:off x="-1510" y="1216772"/>
            <a:ext cx="4112691" cy="1200329"/>
          </a:xfrm>
          <a:prstGeom prst="rect">
            <a:avLst/>
          </a:prstGeom>
          <a:solidFill>
            <a:schemeClr val="bg1"/>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Nuevos elementos en la red </a:t>
            </a:r>
            <a:endParaRPr kumimoji="0" lang="es-CO"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FERNC, DER, baterías, micro redes, vehículos eléctricos, etc.</a:t>
            </a:r>
          </a:p>
        </p:txBody>
      </p:sp>
      <p:sp>
        <p:nvSpPr>
          <p:cNvPr id="60" name="Rectángulo 59">
            <a:extLst>
              <a:ext uri="{FF2B5EF4-FFF2-40B4-BE49-F238E27FC236}">
                <a16:creationId xmlns:a16="http://schemas.microsoft.com/office/drawing/2014/main" id="{27C5814F-516D-4E69-AFD4-5CC47F90D470}"/>
              </a:ext>
            </a:extLst>
          </p:cNvPr>
          <p:cNvSpPr/>
          <p:nvPr/>
        </p:nvSpPr>
        <p:spPr>
          <a:xfrm>
            <a:off x="4277930" y="1159829"/>
            <a:ext cx="4039973"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Nuevos mercados</a:t>
            </a:r>
            <a:endParaRPr kumimoji="0" lang="es-CO"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Tiempo real, completos, comercio electrónico, nuevos servicios, mercados P2P.</a:t>
            </a:r>
            <a:endParaRPr kumimoji="0" lang="es-MX"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endParaRPr>
          </a:p>
        </p:txBody>
      </p:sp>
      <p:sp>
        <p:nvSpPr>
          <p:cNvPr id="61" name="Rectángulo 60">
            <a:extLst>
              <a:ext uri="{FF2B5EF4-FFF2-40B4-BE49-F238E27FC236}">
                <a16:creationId xmlns:a16="http://schemas.microsoft.com/office/drawing/2014/main" id="{A85B56D0-788F-4AD4-84ED-CFA05BBAFDC8}"/>
              </a:ext>
            </a:extLst>
          </p:cNvPr>
          <p:cNvSpPr/>
          <p:nvPr/>
        </p:nvSpPr>
        <p:spPr>
          <a:xfrm>
            <a:off x="8457447" y="1176429"/>
            <a:ext cx="3657170"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MX" sz="1800" b="1" i="0" u="none" strike="noStrike" kern="1200" cap="none" spc="0" normalizeH="0" baseline="0" noProof="0" dirty="0">
                <a:ln>
                  <a:noFill/>
                </a:ln>
                <a:solidFill>
                  <a:srgbClr val="440099"/>
                </a:solidFill>
                <a:effectLst/>
                <a:uLnTx/>
                <a:uFillTx/>
                <a:latin typeface="Nunito" panose="00000500000000000000" pitchFamily="2" charset="0"/>
                <a:ea typeface="+mn-ea"/>
                <a:cs typeface="Arial" panose="020B0604020202020204" pitchFamily="34" charset="0"/>
              </a:rPr>
              <a:t>Nuevas tecnologías</a:t>
            </a:r>
          </a:p>
          <a:p>
            <a:pPr marL="0" marR="0" lvl="0" indent="0" algn="ctr" defTabSz="914400" rtl="0" eaLnBrk="1" fontAlgn="auto" latinLnBrk="0" hangingPunct="1">
              <a:lnSpc>
                <a:spcPct val="100000"/>
              </a:lnSpc>
              <a:spcBef>
                <a:spcPts val="0"/>
              </a:spcBef>
              <a:spcAft>
                <a:spcPts val="0"/>
              </a:spcAft>
              <a:buClr>
                <a:srgbClr val="003087"/>
              </a:buClr>
              <a:buSzTx/>
              <a:buFontTx/>
              <a:buNone/>
              <a:tabLst/>
              <a:defRPr/>
            </a:pPr>
            <a:r>
              <a:rPr kumimoji="0" lang="es-CO" sz="1800" b="0" i="0" u="none" strike="noStrike" kern="1200" cap="none" spc="0" normalizeH="0" baseline="0" noProof="0" dirty="0">
                <a:ln>
                  <a:noFill/>
                </a:ln>
                <a:solidFill>
                  <a:srgbClr val="4D4D4D">
                    <a:lumMod val="65000"/>
                    <a:lumOff val="35000"/>
                  </a:srgbClr>
                </a:solidFill>
                <a:effectLst/>
                <a:uLnTx/>
                <a:uFillTx/>
                <a:latin typeface="Nunito" panose="00000500000000000000" pitchFamily="2" charset="0"/>
                <a:ea typeface="+mn-ea"/>
                <a:cs typeface="Arial" panose="020B0604020202020204" pitchFamily="34" charset="0"/>
              </a:rPr>
              <a:t>Analítica, Blockchain, medición inteligente, inteligencia artificial, IoT, robotización.</a:t>
            </a:r>
            <a:endParaRPr kumimoji="0" lang="es-MX" sz="1800" b="0" i="0" u="none" strike="noStrike" kern="1200" cap="none" spc="0" normalizeH="0" baseline="0" noProof="0" dirty="0">
              <a:ln>
                <a:noFill/>
              </a:ln>
              <a:solidFill>
                <a:srgbClr val="003087"/>
              </a:solidFill>
              <a:effectLst/>
              <a:uLnTx/>
              <a:uFillTx/>
              <a:latin typeface="Nunito" panose="00000500000000000000" pitchFamily="2" charset="0"/>
              <a:ea typeface="+mn-ea"/>
              <a:cs typeface="Arial" panose="020B0604020202020204" pitchFamily="34" charset="0"/>
            </a:endParaRPr>
          </a:p>
        </p:txBody>
      </p:sp>
      <p:sp>
        <p:nvSpPr>
          <p:cNvPr id="62" name="Elipse 61">
            <a:extLst>
              <a:ext uri="{FF2B5EF4-FFF2-40B4-BE49-F238E27FC236}">
                <a16:creationId xmlns:a16="http://schemas.microsoft.com/office/drawing/2014/main" id="{E6067E80-C99A-4242-9822-BE159B505DBD}"/>
              </a:ext>
            </a:extLst>
          </p:cNvPr>
          <p:cNvSpPr/>
          <p:nvPr/>
        </p:nvSpPr>
        <p:spPr>
          <a:xfrm>
            <a:off x="6318145" y="6540970"/>
            <a:ext cx="221673" cy="236816"/>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3" name="Elipse 62">
            <a:extLst>
              <a:ext uri="{FF2B5EF4-FFF2-40B4-BE49-F238E27FC236}">
                <a16:creationId xmlns:a16="http://schemas.microsoft.com/office/drawing/2014/main" id="{BE353E6A-FC43-4A25-8C69-7173B2494709}"/>
              </a:ext>
            </a:extLst>
          </p:cNvPr>
          <p:cNvSpPr/>
          <p:nvPr/>
        </p:nvSpPr>
        <p:spPr>
          <a:xfrm>
            <a:off x="1815762" y="6517488"/>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7" name="Elipse 66">
            <a:extLst>
              <a:ext uri="{FF2B5EF4-FFF2-40B4-BE49-F238E27FC236}">
                <a16:creationId xmlns:a16="http://schemas.microsoft.com/office/drawing/2014/main" id="{AF632276-01FE-4172-AACE-C6EA67483034}"/>
              </a:ext>
            </a:extLst>
          </p:cNvPr>
          <p:cNvSpPr/>
          <p:nvPr/>
        </p:nvSpPr>
        <p:spPr>
          <a:xfrm>
            <a:off x="8014851" y="3361321"/>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1" name="Elipse 70">
            <a:extLst>
              <a:ext uri="{FF2B5EF4-FFF2-40B4-BE49-F238E27FC236}">
                <a16:creationId xmlns:a16="http://schemas.microsoft.com/office/drawing/2014/main" id="{4859EFFA-30B4-4DD4-9BA5-971FBDEE0289}"/>
              </a:ext>
            </a:extLst>
          </p:cNvPr>
          <p:cNvSpPr/>
          <p:nvPr/>
        </p:nvSpPr>
        <p:spPr>
          <a:xfrm>
            <a:off x="11461489" y="4312634"/>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4" name="Elipse 73">
            <a:extLst>
              <a:ext uri="{FF2B5EF4-FFF2-40B4-BE49-F238E27FC236}">
                <a16:creationId xmlns:a16="http://schemas.microsoft.com/office/drawing/2014/main" id="{B273A42F-4FF1-4B2B-B0F8-74AB60D83854}"/>
              </a:ext>
            </a:extLst>
          </p:cNvPr>
          <p:cNvSpPr/>
          <p:nvPr/>
        </p:nvSpPr>
        <p:spPr>
          <a:xfrm>
            <a:off x="11752236" y="5329508"/>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5" name="Elipse 74">
            <a:extLst>
              <a:ext uri="{FF2B5EF4-FFF2-40B4-BE49-F238E27FC236}">
                <a16:creationId xmlns:a16="http://schemas.microsoft.com/office/drawing/2014/main" id="{783FF13A-3CE2-4B2B-80B1-CEF04970D4D6}"/>
              </a:ext>
            </a:extLst>
          </p:cNvPr>
          <p:cNvSpPr/>
          <p:nvPr/>
        </p:nvSpPr>
        <p:spPr>
          <a:xfrm>
            <a:off x="11748392" y="3674632"/>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6" name="Elipse 75">
            <a:extLst>
              <a:ext uri="{FF2B5EF4-FFF2-40B4-BE49-F238E27FC236}">
                <a16:creationId xmlns:a16="http://schemas.microsoft.com/office/drawing/2014/main" id="{61C28755-1070-4488-96EA-1402E9379E7E}"/>
              </a:ext>
            </a:extLst>
          </p:cNvPr>
          <p:cNvSpPr/>
          <p:nvPr/>
        </p:nvSpPr>
        <p:spPr>
          <a:xfrm>
            <a:off x="7841324" y="5617616"/>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pic>
        <p:nvPicPr>
          <p:cNvPr id="79" name="Imagen 78">
            <a:extLst>
              <a:ext uri="{FF2B5EF4-FFF2-40B4-BE49-F238E27FC236}">
                <a16:creationId xmlns:a16="http://schemas.microsoft.com/office/drawing/2014/main" id="{37FF6FE6-9F79-4851-B142-A5EF395CBF24}"/>
              </a:ext>
            </a:extLst>
          </p:cNvPr>
          <p:cNvPicPr>
            <a:picLocks noChangeAspect="1"/>
          </p:cNvPicPr>
          <p:nvPr/>
        </p:nvPicPr>
        <p:blipFill>
          <a:blip r:embed="rId2">
            <a:duotone>
              <a:schemeClr val="accent2">
                <a:shade val="45000"/>
                <a:satMod val="135000"/>
              </a:schemeClr>
              <a:prstClr val="white"/>
            </a:duotone>
          </a:blip>
          <a:stretch>
            <a:fillRect/>
          </a:stretch>
        </p:blipFill>
        <p:spPr>
          <a:xfrm>
            <a:off x="114416" y="658779"/>
            <a:ext cx="930253" cy="868637"/>
          </a:xfrm>
          <a:prstGeom prst="rect">
            <a:avLst/>
          </a:prstGeom>
        </p:spPr>
      </p:pic>
      <p:pic>
        <p:nvPicPr>
          <p:cNvPr id="81" name="Imagen 80">
            <a:extLst>
              <a:ext uri="{FF2B5EF4-FFF2-40B4-BE49-F238E27FC236}">
                <a16:creationId xmlns:a16="http://schemas.microsoft.com/office/drawing/2014/main" id="{99C68152-57D8-42F1-A5FC-DDDEC2D3B75C}"/>
              </a:ext>
            </a:extLst>
          </p:cNvPr>
          <p:cNvPicPr>
            <a:picLocks noChangeAspect="1"/>
          </p:cNvPicPr>
          <p:nvPr/>
        </p:nvPicPr>
        <p:blipFill>
          <a:blip r:embed="rId3">
            <a:duotone>
              <a:prstClr val="black"/>
              <a:schemeClr val="accent1">
                <a:tint val="45000"/>
                <a:satMod val="400000"/>
              </a:schemeClr>
            </a:duotone>
          </a:blip>
          <a:stretch>
            <a:fillRect/>
          </a:stretch>
        </p:blipFill>
        <p:spPr>
          <a:xfrm>
            <a:off x="1223033" y="461919"/>
            <a:ext cx="1231134" cy="1231134"/>
          </a:xfrm>
          <a:prstGeom prst="rect">
            <a:avLst/>
          </a:prstGeom>
        </p:spPr>
      </p:pic>
      <p:pic>
        <p:nvPicPr>
          <p:cNvPr id="83" name="Imagen 82">
            <a:extLst>
              <a:ext uri="{FF2B5EF4-FFF2-40B4-BE49-F238E27FC236}">
                <a16:creationId xmlns:a16="http://schemas.microsoft.com/office/drawing/2014/main" id="{24CD7C37-B848-4870-B88D-63A10DD824CE}"/>
              </a:ext>
            </a:extLst>
          </p:cNvPr>
          <p:cNvPicPr>
            <a:picLocks noChangeAspect="1"/>
          </p:cNvPicPr>
          <p:nvPr/>
        </p:nvPicPr>
        <p:blipFill>
          <a:blip r:embed="rId4">
            <a:duotone>
              <a:prstClr val="black"/>
              <a:schemeClr val="accent1">
                <a:tint val="45000"/>
                <a:satMod val="400000"/>
              </a:schemeClr>
            </a:duotone>
          </a:blip>
          <a:stretch>
            <a:fillRect/>
          </a:stretch>
        </p:blipFill>
        <p:spPr>
          <a:xfrm>
            <a:off x="2669987" y="534463"/>
            <a:ext cx="904365" cy="1037964"/>
          </a:xfrm>
          <a:prstGeom prst="rect">
            <a:avLst/>
          </a:prstGeom>
        </p:spPr>
      </p:pic>
      <p:pic>
        <p:nvPicPr>
          <p:cNvPr id="85" name="Imagen 84">
            <a:extLst>
              <a:ext uri="{FF2B5EF4-FFF2-40B4-BE49-F238E27FC236}">
                <a16:creationId xmlns:a16="http://schemas.microsoft.com/office/drawing/2014/main" id="{C345C174-914B-4E3D-B371-DACF21384679}"/>
              </a:ext>
            </a:extLst>
          </p:cNvPr>
          <p:cNvPicPr>
            <a:picLocks noChangeAspect="1"/>
          </p:cNvPicPr>
          <p:nvPr/>
        </p:nvPicPr>
        <p:blipFill>
          <a:blip r:embed="rId5"/>
          <a:stretch>
            <a:fillRect/>
          </a:stretch>
        </p:blipFill>
        <p:spPr>
          <a:xfrm>
            <a:off x="4462647" y="321907"/>
            <a:ext cx="1168692" cy="1341339"/>
          </a:xfrm>
          <a:prstGeom prst="rect">
            <a:avLst/>
          </a:prstGeom>
        </p:spPr>
      </p:pic>
      <p:pic>
        <p:nvPicPr>
          <p:cNvPr id="87" name="Imagen 86">
            <a:extLst>
              <a:ext uri="{FF2B5EF4-FFF2-40B4-BE49-F238E27FC236}">
                <a16:creationId xmlns:a16="http://schemas.microsoft.com/office/drawing/2014/main" id="{28A19779-09E4-4324-A2C6-C28C63012F3A}"/>
              </a:ext>
            </a:extLst>
          </p:cNvPr>
          <p:cNvPicPr>
            <a:picLocks noChangeAspect="1"/>
          </p:cNvPicPr>
          <p:nvPr/>
        </p:nvPicPr>
        <p:blipFill>
          <a:blip r:embed="rId6"/>
          <a:stretch>
            <a:fillRect/>
          </a:stretch>
        </p:blipFill>
        <p:spPr>
          <a:xfrm>
            <a:off x="5895579" y="591672"/>
            <a:ext cx="804674" cy="923546"/>
          </a:xfrm>
          <a:prstGeom prst="rect">
            <a:avLst/>
          </a:prstGeom>
        </p:spPr>
      </p:pic>
      <p:pic>
        <p:nvPicPr>
          <p:cNvPr id="89" name="Imagen 88">
            <a:extLst>
              <a:ext uri="{FF2B5EF4-FFF2-40B4-BE49-F238E27FC236}">
                <a16:creationId xmlns:a16="http://schemas.microsoft.com/office/drawing/2014/main" id="{44DC8497-EEA9-4743-B455-6E149D69E641}"/>
              </a:ext>
            </a:extLst>
          </p:cNvPr>
          <p:cNvPicPr>
            <a:picLocks noChangeAspect="1"/>
          </p:cNvPicPr>
          <p:nvPr/>
        </p:nvPicPr>
        <p:blipFill>
          <a:blip r:embed="rId7"/>
          <a:stretch>
            <a:fillRect/>
          </a:stretch>
        </p:blipFill>
        <p:spPr>
          <a:xfrm>
            <a:off x="7036650" y="589739"/>
            <a:ext cx="804674" cy="923546"/>
          </a:xfrm>
          <a:prstGeom prst="rect">
            <a:avLst/>
          </a:prstGeom>
        </p:spPr>
      </p:pic>
      <p:pic>
        <p:nvPicPr>
          <p:cNvPr id="91" name="Imagen 90">
            <a:extLst>
              <a:ext uri="{FF2B5EF4-FFF2-40B4-BE49-F238E27FC236}">
                <a16:creationId xmlns:a16="http://schemas.microsoft.com/office/drawing/2014/main" id="{CC0D5B6D-EDB5-42EB-BCD0-77AF236CFE73}"/>
              </a:ext>
            </a:extLst>
          </p:cNvPr>
          <p:cNvPicPr>
            <a:picLocks noChangeAspect="1"/>
          </p:cNvPicPr>
          <p:nvPr/>
        </p:nvPicPr>
        <p:blipFill>
          <a:blip r:embed="rId8">
            <a:duotone>
              <a:prstClr val="black"/>
              <a:schemeClr val="accent5">
                <a:tint val="45000"/>
                <a:satMod val="400000"/>
              </a:schemeClr>
            </a:duotone>
          </a:blip>
          <a:stretch>
            <a:fillRect/>
          </a:stretch>
        </p:blipFill>
        <p:spPr>
          <a:xfrm>
            <a:off x="8769384" y="476588"/>
            <a:ext cx="908395" cy="1042589"/>
          </a:xfrm>
          <a:prstGeom prst="rect">
            <a:avLst/>
          </a:prstGeom>
        </p:spPr>
      </p:pic>
      <p:pic>
        <p:nvPicPr>
          <p:cNvPr id="93" name="Imagen 92">
            <a:extLst>
              <a:ext uri="{FF2B5EF4-FFF2-40B4-BE49-F238E27FC236}">
                <a16:creationId xmlns:a16="http://schemas.microsoft.com/office/drawing/2014/main" id="{C269B7FC-55FB-483A-8B91-D26197D8D8F5}"/>
              </a:ext>
            </a:extLst>
          </p:cNvPr>
          <p:cNvPicPr>
            <a:picLocks noChangeAspect="1"/>
          </p:cNvPicPr>
          <p:nvPr/>
        </p:nvPicPr>
        <p:blipFill>
          <a:blip r:embed="rId9">
            <a:duotone>
              <a:prstClr val="black"/>
              <a:schemeClr val="accent5">
                <a:tint val="45000"/>
                <a:satMod val="400000"/>
              </a:schemeClr>
            </a:duotone>
          </a:blip>
          <a:stretch>
            <a:fillRect/>
          </a:stretch>
        </p:blipFill>
        <p:spPr>
          <a:xfrm>
            <a:off x="9659408" y="348167"/>
            <a:ext cx="1182017" cy="1356633"/>
          </a:xfrm>
          <a:prstGeom prst="rect">
            <a:avLst/>
          </a:prstGeom>
        </p:spPr>
      </p:pic>
      <p:pic>
        <p:nvPicPr>
          <p:cNvPr id="95" name="Imagen 94">
            <a:extLst>
              <a:ext uri="{FF2B5EF4-FFF2-40B4-BE49-F238E27FC236}">
                <a16:creationId xmlns:a16="http://schemas.microsoft.com/office/drawing/2014/main" id="{BEBA1C9F-1735-4D7A-A9B5-4D3BBFE3AEAD}"/>
              </a:ext>
            </a:extLst>
          </p:cNvPr>
          <p:cNvPicPr>
            <a:picLocks noChangeAspect="1"/>
          </p:cNvPicPr>
          <p:nvPr/>
        </p:nvPicPr>
        <p:blipFill>
          <a:blip r:embed="rId10">
            <a:duotone>
              <a:prstClr val="black"/>
              <a:schemeClr val="accent5">
                <a:tint val="45000"/>
                <a:satMod val="400000"/>
              </a:schemeClr>
            </a:duotone>
          </a:blip>
          <a:stretch>
            <a:fillRect/>
          </a:stretch>
        </p:blipFill>
        <p:spPr>
          <a:xfrm>
            <a:off x="10762394" y="374619"/>
            <a:ext cx="1258103" cy="1253689"/>
          </a:xfrm>
          <a:prstGeom prst="rect">
            <a:avLst/>
          </a:prstGeom>
        </p:spPr>
      </p:pic>
      <p:sp>
        <p:nvSpPr>
          <p:cNvPr id="32" name="CuadroTexto 31">
            <a:extLst>
              <a:ext uri="{FF2B5EF4-FFF2-40B4-BE49-F238E27FC236}">
                <a16:creationId xmlns:a16="http://schemas.microsoft.com/office/drawing/2014/main" id="{1D162E88-9AF0-445C-A8DB-F9341041606B}"/>
              </a:ext>
            </a:extLst>
          </p:cNvPr>
          <p:cNvSpPr txBox="1"/>
          <p:nvPr/>
        </p:nvSpPr>
        <p:spPr>
          <a:xfrm>
            <a:off x="59672" y="2602454"/>
            <a:ext cx="12031060" cy="40011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Nunito" panose="00000500000000000000" pitchFamily="2" charset="0"/>
                <a:ea typeface="+mn-ea"/>
                <a:cs typeface="+mn-cs"/>
              </a:rPr>
              <a:t>Proyectos</a:t>
            </a:r>
            <a:endParaRPr kumimoji="0" lang="es-CO" sz="2000" b="1" i="0" u="none" strike="noStrike" kern="120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78" name="CuadroTexto 77">
            <a:extLst>
              <a:ext uri="{FF2B5EF4-FFF2-40B4-BE49-F238E27FC236}">
                <a16:creationId xmlns:a16="http://schemas.microsoft.com/office/drawing/2014/main" id="{7E5C6B19-C31B-4411-882A-1B01AD8005A5}"/>
              </a:ext>
            </a:extLst>
          </p:cNvPr>
          <p:cNvSpPr txBox="1"/>
          <p:nvPr/>
        </p:nvSpPr>
        <p:spPr>
          <a:xfrm>
            <a:off x="486753" y="3027647"/>
            <a:ext cx="11429391"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4D4D4D">
                    <a:lumMod val="95000"/>
                    <a:lumOff val="5000"/>
                  </a:srgbClr>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3087">
                    <a:lumMod val="50000"/>
                  </a:srgbClr>
                </a:solidFill>
                <a:effectLst/>
                <a:uLnTx/>
                <a:uFillTx/>
                <a:latin typeface="Nunito" panose="00000500000000000000"/>
                <a:ea typeface="+mn-ea"/>
                <a:cs typeface="Arial" panose="020B0604020202020204" pitchFamily="34" charset="0"/>
              </a:rPr>
              <a:t>Gobierno de Información y Calidad de Datos</a:t>
            </a:r>
            <a:endParaRPr kumimoji="0" lang="es-CO" sz="1400" b="1" i="0" u="none" strike="noStrike" kern="1200" cap="none" spc="0" normalizeH="0" baseline="0" noProof="0" dirty="0">
              <a:ln>
                <a:noFill/>
              </a:ln>
              <a:solidFill>
                <a:srgbClr val="003087">
                  <a:lumMod val="50000"/>
                </a:srgbClr>
              </a:solidFill>
              <a:effectLst/>
              <a:uLnTx/>
              <a:uFillTx/>
              <a:latin typeface="Nunito" panose="00000500000000000000"/>
              <a:ea typeface="+mn-ea"/>
              <a:cs typeface="Arial" panose="020B0604020202020204" pitchFamily="34" charset="0"/>
            </a:endParaRPr>
          </a:p>
        </p:txBody>
      </p:sp>
      <p:sp>
        <p:nvSpPr>
          <p:cNvPr id="82" name="Elipse 81">
            <a:extLst>
              <a:ext uri="{FF2B5EF4-FFF2-40B4-BE49-F238E27FC236}">
                <a16:creationId xmlns:a16="http://schemas.microsoft.com/office/drawing/2014/main" id="{3E23C242-70A2-4AC0-BB45-D39FB232F305}"/>
              </a:ext>
            </a:extLst>
          </p:cNvPr>
          <p:cNvSpPr/>
          <p:nvPr/>
        </p:nvSpPr>
        <p:spPr>
          <a:xfrm>
            <a:off x="11461489" y="3068622"/>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64" name="Elipse 63">
            <a:extLst>
              <a:ext uri="{FF2B5EF4-FFF2-40B4-BE49-F238E27FC236}">
                <a16:creationId xmlns:a16="http://schemas.microsoft.com/office/drawing/2014/main" id="{A4977A49-30E2-4367-906E-7D3D0CE625A5}"/>
              </a:ext>
            </a:extLst>
          </p:cNvPr>
          <p:cNvSpPr/>
          <p:nvPr/>
        </p:nvSpPr>
        <p:spPr>
          <a:xfrm>
            <a:off x="11751927" y="3064070"/>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2" name="Elipse 71">
            <a:extLst>
              <a:ext uri="{FF2B5EF4-FFF2-40B4-BE49-F238E27FC236}">
                <a16:creationId xmlns:a16="http://schemas.microsoft.com/office/drawing/2014/main" id="{AD8290E7-369B-488C-9ADF-B0C89F46892F}"/>
              </a:ext>
            </a:extLst>
          </p:cNvPr>
          <p:cNvSpPr/>
          <p:nvPr/>
        </p:nvSpPr>
        <p:spPr>
          <a:xfrm>
            <a:off x="11734634" y="3996957"/>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73" name="Elipse 72">
            <a:extLst>
              <a:ext uri="{FF2B5EF4-FFF2-40B4-BE49-F238E27FC236}">
                <a16:creationId xmlns:a16="http://schemas.microsoft.com/office/drawing/2014/main" id="{C5EAF35C-2085-440D-BEFB-898D9A96EC13}"/>
              </a:ext>
            </a:extLst>
          </p:cNvPr>
          <p:cNvSpPr/>
          <p:nvPr/>
        </p:nvSpPr>
        <p:spPr>
          <a:xfrm>
            <a:off x="11734185" y="4304581"/>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84" name="Rectángulo 83">
            <a:extLst>
              <a:ext uri="{FF2B5EF4-FFF2-40B4-BE49-F238E27FC236}">
                <a16:creationId xmlns:a16="http://schemas.microsoft.com/office/drawing/2014/main" id="{DF4B7015-95B0-4855-8A66-4E9C16CF6CFA}"/>
              </a:ext>
            </a:extLst>
          </p:cNvPr>
          <p:cNvSpPr/>
          <p:nvPr/>
        </p:nvSpPr>
        <p:spPr>
          <a:xfrm>
            <a:off x="486753" y="4611317"/>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Despachos Operativos en Tiempo Real (DEOS)</a:t>
            </a:r>
          </a:p>
        </p:txBody>
      </p:sp>
      <p:sp>
        <p:nvSpPr>
          <p:cNvPr id="86" name="Elipse 85">
            <a:extLst>
              <a:ext uri="{FF2B5EF4-FFF2-40B4-BE49-F238E27FC236}">
                <a16:creationId xmlns:a16="http://schemas.microsoft.com/office/drawing/2014/main" id="{47D544D4-FF4B-4143-998C-62FA68094007}"/>
              </a:ext>
            </a:extLst>
          </p:cNvPr>
          <p:cNvSpPr/>
          <p:nvPr/>
        </p:nvSpPr>
        <p:spPr>
          <a:xfrm>
            <a:off x="11461489" y="4635429"/>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88" name="Elipse 87">
            <a:extLst>
              <a:ext uri="{FF2B5EF4-FFF2-40B4-BE49-F238E27FC236}">
                <a16:creationId xmlns:a16="http://schemas.microsoft.com/office/drawing/2014/main" id="{E4287704-2F52-4C42-BFF9-D3C4EB51BE6F}"/>
              </a:ext>
            </a:extLst>
          </p:cNvPr>
          <p:cNvSpPr/>
          <p:nvPr/>
        </p:nvSpPr>
        <p:spPr>
          <a:xfrm>
            <a:off x="11744083" y="4629801"/>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0" name="Rectángulo 89">
            <a:extLst>
              <a:ext uri="{FF2B5EF4-FFF2-40B4-BE49-F238E27FC236}">
                <a16:creationId xmlns:a16="http://schemas.microsoft.com/office/drawing/2014/main" id="{D86E172B-F6EE-4274-B5B7-BCBFC78A2D64}"/>
              </a:ext>
            </a:extLst>
          </p:cNvPr>
          <p:cNvSpPr/>
          <p:nvPr/>
        </p:nvSpPr>
        <p:spPr>
          <a:xfrm>
            <a:off x="483767" y="4937147"/>
            <a:ext cx="11520000" cy="276999"/>
          </a:xfrm>
          <a:prstGeom prst="rect">
            <a:avLst/>
          </a:prstGeom>
          <a:solidFill>
            <a:schemeClr val="tx1">
              <a:lumMod val="20000"/>
              <a:lumOff val="80000"/>
              <a:alpha val="69804"/>
            </a:schemeClr>
          </a:solidFill>
          <a:ln>
            <a:noFill/>
          </a:ln>
          <a:effectLst>
            <a:softEdge rad="12700"/>
          </a:effectLst>
        </p:spPr>
        <p:txBody>
          <a:bodyPr lIns="91430" tIns="45716" rIns="91430" bIns="45716" anchor="ctr"/>
          <a:lstStyle/>
          <a:p>
            <a:pPr algn="ctr"/>
            <a:r>
              <a:rPr lang="es-CO" sz="1400" b="1" dirty="0">
                <a:solidFill>
                  <a:srgbClr val="003087">
                    <a:lumMod val="50000"/>
                  </a:srgbClr>
                </a:solidFill>
                <a:latin typeface="Nunito" panose="00000500000000000000"/>
                <a:cs typeface="Arial" panose="020B0604020202020204" pitchFamily="34" charset="0"/>
              </a:rPr>
              <a:t>Ecosistema científico</a:t>
            </a:r>
          </a:p>
        </p:txBody>
      </p:sp>
      <p:sp>
        <p:nvSpPr>
          <p:cNvPr id="92" name="Elipse 91">
            <a:extLst>
              <a:ext uri="{FF2B5EF4-FFF2-40B4-BE49-F238E27FC236}">
                <a16:creationId xmlns:a16="http://schemas.microsoft.com/office/drawing/2014/main" id="{FA76BFE9-5B79-440D-8804-DF3DEDA945EB}"/>
              </a:ext>
            </a:extLst>
          </p:cNvPr>
          <p:cNvSpPr/>
          <p:nvPr/>
        </p:nvSpPr>
        <p:spPr>
          <a:xfrm>
            <a:off x="11463064" y="4984236"/>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4" name="Elipse 93">
            <a:extLst>
              <a:ext uri="{FF2B5EF4-FFF2-40B4-BE49-F238E27FC236}">
                <a16:creationId xmlns:a16="http://schemas.microsoft.com/office/drawing/2014/main" id="{47837981-50B6-400A-84A1-A2A636814F81}"/>
              </a:ext>
            </a:extLst>
          </p:cNvPr>
          <p:cNvSpPr/>
          <p:nvPr/>
        </p:nvSpPr>
        <p:spPr>
          <a:xfrm>
            <a:off x="11755771" y="4985584"/>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6" name="Elipse 95">
            <a:extLst>
              <a:ext uri="{FF2B5EF4-FFF2-40B4-BE49-F238E27FC236}">
                <a16:creationId xmlns:a16="http://schemas.microsoft.com/office/drawing/2014/main" id="{E30F6422-2448-4CAC-BFC6-2AD3176AA5F1}"/>
              </a:ext>
            </a:extLst>
          </p:cNvPr>
          <p:cNvSpPr/>
          <p:nvPr/>
        </p:nvSpPr>
        <p:spPr>
          <a:xfrm>
            <a:off x="8121073" y="5609659"/>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7" name="Rectángulo 96">
            <a:extLst>
              <a:ext uri="{FF2B5EF4-FFF2-40B4-BE49-F238E27FC236}">
                <a16:creationId xmlns:a16="http://schemas.microsoft.com/office/drawing/2014/main" id="{4DF2E74D-573F-4C1F-A91A-31F956DF0A8E}"/>
              </a:ext>
            </a:extLst>
          </p:cNvPr>
          <p:cNvSpPr/>
          <p:nvPr/>
        </p:nvSpPr>
        <p:spPr>
          <a:xfrm>
            <a:off x="36752" y="5515594"/>
            <a:ext cx="378000" cy="273632"/>
          </a:xfrm>
          <a:prstGeom prst="rect">
            <a:avLst/>
          </a:prstGeom>
          <a:solidFill>
            <a:srgbClr val="0099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rPr>
              <a:t>P9</a:t>
            </a:r>
            <a:endParaRPr kumimoji="0" lang="es-CO" sz="1400" b="1" i="0" u="none" strike="noStrike" kern="0" cap="none" spc="0" normalizeH="0" baseline="0" noProof="0" dirty="0">
              <a:ln>
                <a:noFill/>
              </a:ln>
              <a:solidFill>
                <a:prstClr val="white"/>
              </a:solidFill>
              <a:effectLst/>
              <a:uLnTx/>
              <a:uFillTx/>
              <a:latin typeface="Nunito" panose="00000500000000000000" pitchFamily="2" charset="0"/>
              <a:ea typeface="+mn-ea"/>
              <a:cs typeface="+mn-cs"/>
            </a:endParaRPr>
          </a:p>
        </p:txBody>
      </p:sp>
      <p:sp>
        <p:nvSpPr>
          <p:cNvPr id="98" name="Elipse 97">
            <a:extLst>
              <a:ext uri="{FF2B5EF4-FFF2-40B4-BE49-F238E27FC236}">
                <a16:creationId xmlns:a16="http://schemas.microsoft.com/office/drawing/2014/main" id="{CC297EF2-585A-4A9A-AF9D-A60D72C2E614}"/>
              </a:ext>
            </a:extLst>
          </p:cNvPr>
          <p:cNvSpPr/>
          <p:nvPr/>
        </p:nvSpPr>
        <p:spPr>
          <a:xfrm>
            <a:off x="11752236" y="5944465"/>
            <a:ext cx="221673" cy="217096"/>
          </a:xfrm>
          <a:prstGeom prst="ellipse">
            <a:avLst/>
          </a:prstGeom>
          <a:solidFill>
            <a:schemeClr val="bg1">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
        <p:nvSpPr>
          <p:cNvPr id="99" name="Elipse 98">
            <a:extLst>
              <a:ext uri="{FF2B5EF4-FFF2-40B4-BE49-F238E27FC236}">
                <a16:creationId xmlns:a16="http://schemas.microsoft.com/office/drawing/2014/main" id="{F897BACF-D8D0-4484-9B6A-2A647BC99B54}"/>
              </a:ext>
            </a:extLst>
          </p:cNvPr>
          <p:cNvSpPr/>
          <p:nvPr/>
        </p:nvSpPr>
        <p:spPr>
          <a:xfrm>
            <a:off x="11767618" y="6253173"/>
            <a:ext cx="221674" cy="221648"/>
          </a:xfrm>
          <a:prstGeom prst="ellipse">
            <a:avLst/>
          </a:prstGeom>
          <a:solidFill>
            <a:schemeClr val="accent2">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3087">
                  <a:lumMod val="50000"/>
                </a:srgbClr>
              </a:solidFill>
              <a:effectLst/>
              <a:uLnTx/>
              <a:uFillTx/>
              <a:latin typeface="Tahoma"/>
              <a:ea typeface="+mn-ea"/>
              <a:cs typeface="+mn-cs"/>
            </a:endParaRPr>
          </a:p>
        </p:txBody>
      </p:sp>
    </p:spTree>
    <p:extLst>
      <p:ext uri="{BB962C8B-B14F-4D97-AF65-F5344CB8AC3E}">
        <p14:creationId xmlns:p14="http://schemas.microsoft.com/office/powerpoint/2010/main" val="1193586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gucwDj3DnEOoiLB3_.oGI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ucwDj3DnEOoiLB3_.oGIA"/>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gucwDj3DnEOoiLB3_.oGIA"/>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2_ISA-submarca-COLOR">
  <a:themeElements>
    <a:clrScheme name="ISA-2017">
      <a:dk1>
        <a:srgbClr val="4D4D4D"/>
      </a:dk1>
      <a:lt1>
        <a:sysClr val="window" lastClr="FFFFFF"/>
      </a:lt1>
      <a:dk2>
        <a:srgbClr val="003087"/>
      </a:dk2>
      <a:lt2>
        <a:srgbClr val="FFFFFF"/>
      </a:lt2>
      <a:accent1>
        <a:srgbClr val="0099FF"/>
      </a:accent1>
      <a:accent2>
        <a:srgbClr val="003087"/>
      </a:accent2>
      <a:accent3>
        <a:srgbClr val="FE5000"/>
      </a:accent3>
      <a:accent4>
        <a:srgbClr val="FFB81C"/>
      </a:accent4>
      <a:accent5>
        <a:srgbClr val="00B140"/>
      </a:accent5>
      <a:accent6>
        <a:srgbClr val="6683B7"/>
      </a:accent6>
      <a:hlink>
        <a:srgbClr val="FE5000"/>
      </a:hlink>
      <a:folHlink>
        <a:srgbClr val="FE7333"/>
      </a:folHlink>
    </a:clrScheme>
    <a:fontScheme name="ISA-2017">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3" id="{7F20595A-F879-5E47-ADF6-9B86B0CC753F}" vid="{F271CC99-3A74-7B45-9A8D-EE1C97A729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3CA20430D6C949BCFAF606E7754061" ma:contentTypeVersion="13" ma:contentTypeDescription="Create a new document." ma:contentTypeScope="" ma:versionID="a0ba69d4df7cf91c3ee45f0868100690">
  <xsd:schema xmlns:xsd="http://www.w3.org/2001/XMLSchema" xmlns:xs="http://www.w3.org/2001/XMLSchema" xmlns:p="http://schemas.microsoft.com/office/2006/metadata/properties" xmlns:ns1="http://schemas.microsoft.com/sharepoint/v3" targetNamespace="http://schemas.microsoft.com/office/2006/metadata/properties" ma:root="true" ma:fieldsID="ee50bac77612b10fde9c2026894b6a1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Fecha de inicio programada" ma:hidden="true" ma:internalName="PublishingStartDate" ma:readOnly="false">
      <xsd:simpleType>
        <xsd:restriction base="dms:Unknown"/>
      </xsd:simpleType>
    </xsd:element>
    <xsd:element name="PublishingExpirationDate" ma:index="5" nillable="true" ma:displayName="Fecha de finalización programada"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ipo de contenido"/>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58CC1-0F76-40AE-8732-70405DA321C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43F6D85-C760-4B23-BEDF-85E6076BD6F3}">
  <ds:schemaRefs>
    <ds:schemaRef ds:uri="http://schemas.microsoft.com/sharepoint/v3/contenttype/forms"/>
  </ds:schemaRefs>
</ds:datastoreItem>
</file>

<file path=customXml/itemProps3.xml><?xml version="1.0" encoding="utf-8"?>
<ds:datastoreItem xmlns:ds="http://schemas.openxmlformats.org/officeDocument/2006/customXml" ds:itemID="{0C72EF51-7B21-4F6E-914F-642A38D73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XM plantilla nueva marca XM_NOV2</Template>
  <TotalTime>67650</TotalTime>
  <Words>1077</Words>
  <Application>Microsoft Office PowerPoint</Application>
  <PresentationFormat>Panorámica</PresentationFormat>
  <Paragraphs>161</Paragraphs>
  <Slides>11</Slides>
  <Notes>1</Notes>
  <HiddenSlides>0</HiddenSlides>
  <MMClips>0</MMClips>
  <ScaleCrop>false</ScaleCrop>
  <HeadingPairs>
    <vt:vector size="8" baseType="variant">
      <vt:variant>
        <vt:lpstr>Fuentes usadas</vt:lpstr>
      </vt:variant>
      <vt:variant>
        <vt:i4>6</vt:i4>
      </vt:variant>
      <vt:variant>
        <vt:lpstr>Tema</vt:lpstr>
      </vt:variant>
      <vt:variant>
        <vt:i4>3</vt:i4>
      </vt:variant>
      <vt:variant>
        <vt:lpstr>Servidores OLE incrustados</vt:lpstr>
      </vt:variant>
      <vt:variant>
        <vt:i4>1</vt:i4>
      </vt:variant>
      <vt:variant>
        <vt:lpstr>Títulos de diapositiva</vt:lpstr>
      </vt:variant>
      <vt:variant>
        <vt:i4>11</vt:i4>
      </vt:variant>
    </vt:vector>
  </HeadingPairs>
  <TitlesOfParts>
    <vt:vector size="21" baseType="lpstr">
      <vt:lpstr>Arial</vt:lpstr>
      <vt:lpstr>Calibri</vt:lpstr>
      <vt:lpstr>Georgia</vt:lpstr>
      <vt:lpstr>Nunito</vt:lpstr>
      <vt:lpstr>Tahoma</vt:lpstr>
      <vt:lpstr>Trebuchet MS</vt:lpstr>
      <vt:lpstr>1_BCG Grid 16:9</vt:lpstr>
      <vt:lpstr>BCG Grid 16:9</vt:lpstr>
      <vt:lpstr>2_ISA-submarca-COLOR</vt:lpstr>
      <vt:lpstr>think-cell Slide</vt:lpstr>
      <vt:lpstr>Estrategia  XM 2030</vt:lpstr>
      <vt:lpstr>Hacemos parte de la estrategia corporativa</vt:lpstr>
      <vt:lpstr>Crecimiento con Valor Sostenible Crescimento com Valor Sustentável  </vt:lpstr>
      <vt:lpstr>Esta nueva orientación estratégica trasciende de crecimiento rentable a valor sostenible…</vt:lpstr>
      <vt:lpstr>ISA adopta el concepto de Valor Sostenible   y expresa objetivos en cuatro pilares propios </vt:lpstr>
      <vt:lpstr>Grandes tendencias y el direccionamiento estratégico</vt:lpstr>
      <vt:lpstr>Presentación de PowerPoint</vt:lpstr>
      <vt:lpstr>Objetivos estratégicos XM al 2030</vt:lpstr>
      <vt:lpstr>Plan de acción 2021 - Proyectos</vt:lpstr>
      <vt:lpstr>Plan de acción 2021 - Iniciativas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XM 2030</dc:title>
  <dc:creator>JUAN DIEGO OROZCO GÓMEZ</dc:creator>
  <cp:lastModifiedBy>JUAN CAMILO ARBELAEZ ZAPATA</cp:lastModifiedBy>
  <cp:revision>632</cp:revision>
  <cp:lastPrinted>2019-01-08T14:42:14Z</cp:lastPrinted>
  <dcterms:created xsi:type="dcterms:W3CDTF">2018-11-19T15:34:08Z</dcterms:created>
  <dcterms:modified xsi:type="dcterms:W3CDTF">2021-02-01T20:45:15Z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0x010100653CA20430D6C949BCFAF606E7754061</vt:lpwstr>
  </property>
</Properties>
</file>