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3"/>
    <p:sldMasterId id="2147483719" r:id="rId4"/>
  </p:sldMasterIdLst>
  <p:notesMasterIdLst>
    <p:notesMasterId r:id="rId11"/>
  </p:notesMasterIdLst>
  <p:handoutMasterIdLst>
    <p:handoutMasterId r:id="rId12"/>
  </p:handoutMasterIdLst>
  <p:sldIdLst>
    <p:sldId id="337" r:id="rId5"/>
    <p:sldId id="261" r:id="rId6"/>
    <p:sldId id="280" r:id="rId7"/>
    <p:sldId id="358" r:id="rId8"/>
    <p:sldId id="314" r:id="rId9"/>
    <p:sldId id="320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11E521-D568-D885-8F8D-70733839DAFD}" name="Sergio Andres Olaya Moncada" initials="SAOM" userId="S::solaya@sistecredito.com::bf9fa40f-0899-471d-b2b7-5f5ff5a9a879" providerId="AD"/>
  <p188:author id="{6B357B7A-6E8D-2491-FC50-BBABD108AB8D}" name="MARIA ISABEL VELEZ ESTRADA" initials="MIVE" userId="S::MVELEZ@XM.COM.CO::2c4774bf-eae5-4171-a502-89bbb903a4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099"/>
    <a:srgbClr val="9BC32F"/>
    <a:srgbClr val="9CC330"/>
    <a:srgbClr val="ACC36D"/>
    <a:srgbClr val="205257"/>
    <a:srgbClr val="2C2A29"/>
    <a:srgbClr val="001A0C"/>
    <a:srgbClr val="0BA783"/>
    <a:srgbClr val="F5B6CD"/>
    <a:srgbClr val="00C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08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4E3E532-C0FE-7945-85C2-200756AFDE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6B082F-FFDD-F04E-B2F9-6C9706125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BC777-66DB-314F-AD0F-26ECAD90000B}" type="datetimeFigureOut">
              <a:rPr lang="es-CO" smtClean="0"/>
              <a:t>10/04/2023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B83BF7-B6B3-DD42-8C09-003E239231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444C3-928E-2848-864D-1E4B020B8D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5D708-333D-CB48-92B4-1AF0CEECE7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63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9D285-FBB1-6548-BF9E-9C4FDB6CAEC6}" type="datetimeFigureOut">
              <a:rPr lang="es-CO" smtClean="0"/>
              <a:t>10/04/2023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E136-FEA4-BC42-91F8-3C658FAFC5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56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E136-FEA4-BC42-91F8-3C658FAFC5B0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901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147B9-C538-4D27-8441-64145EF2D532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726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e71e0029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e71e0029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13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E236F-CFC1-4BFC-805D-3AC759FCDA9E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277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E236F-CFC1-4BFC-805D-3AC759FCDA9E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478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1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1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6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gradFill>
          <a:gsLst>
            <a:gs pos="99000">
              <a:schemeClr val="tx2">
                <a:lumMod val="75000"/>
              </a:schemeClr>
            </a:gs>
            <a:gs pos="3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id="{50182FD5-CEA5-3141-AFBC-6C84104D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3" y="1653048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B3B71620-5555-A940-8190-4A728BD19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583" y="3604086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E1C48EC-F1C8-634A-B447-E624BC4E7DAB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6583" y="4703151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6CA8C782-99FB-1B89-E50D-DB7A916EF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1348" y="4251783"/>
            <a:ext cx="2866751" cy="286675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27FFE63-3C8B-A889-DBCD-59ECB0D82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0" y="2564678"/>
            <a:ext cx="3882213" cy="3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7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10/04/2023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412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1">
    <p:bg>
      <p:bgPr>
        <a:gradFill flip="none" rotWithShape="1">
          <a:gsLst>
            <a:gs pos="98000">
              <a:schemeClr val="tx2">
                <a:lumMod val="50000"/>
              </a:schemeClr>
            </a:gs>
            <a:gs pos="58000">
              <a:schemeClr val="tx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C49BD0-F471-C840-9021-0B354B7088B4}"/>
              </a:ext>
            </a:extLst>
          </p:cNvPr>
          <p:cNvCxnSpPr>
            <a:cxnSpLocks/>
          </p:cNvCxnSpPr>
          <p:nvPr userDrawn="1"/>
        </p:nvCxnSpPr>
        <p:spPr>
          <a:xfrm>
            <a:off x="8153214" y="1439333"/>
            <a:ext cx="0" cy="39793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1357089F-C512-0245-AD06-C454D242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582" y="0"/>
            <a:ext cx="3538579" cy="297200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2E91E6E-828B-504A-BFC8-078D030A1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9582" y="3123345"/>
            <a:ext cx="3546051" cy="3644173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0D6973A6-191D-B2E5-9CB9-8DE9FAA414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153211" cy="685800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798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9D60411-F0A2-BD4D-A7E0-DCD7BD01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588" y="1167679"/>
            <a:ext cx="3761107" cy="181279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Marcador de posición de imagen 3">
            <a:extLst>
              <a:ext uri="{FF2B5EF4-FFF2-40B4-BE49-F238E27FC236}">
                <a16:creationId xmlns:a16="http://schemas.microsoft.com/office/drawing/2014/main" id="{3C6275CB-3F7D-CD4D-A964-2BB50B2C6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5574643" y="0"/>
            <a:ext cx="6617353" cy="6858000"/>
          </a:xfrm>
        </p:spPr>
        <p:txBody>
          <a:bodyPr/>
          <a:lstStyle/>
          <a:p>
            <a:endParaRPr lang="es-CO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4960D23-8924-7049-8E04-3522FB917E41}"/>
              </a:ext>
            </a:extLst>
          </p:cNvPr>
          <p:cNvCxnSpPr>
            <a:cxnSpLocks/>
          </p:cNvCxnSpPr>
          <p:nvPr userDrawn="1"/>
        </p:nvCxnSpPr>
        <p:spPr>
          <a:xfrm>
            <a:off x="5574645" y="1439333"/>
            <a:ext cx="0" cy="3979334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4D51C933-89A4-9D43-BA35-FF09EEC9E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1118" y="3012790"/>
            <a:ext cx="3546051" cy="2677531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638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2758BD5-B3B0-F14A-9564-3711DCD726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-2" y="0"/>
            <a:ext cx="12191997" cy="3429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67FCA5A-E767-0A44-8972-556067DF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08" y="3705843"/>
            <a:ext cx="3727599" cy="194330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8F521DCF-F4AA-7D41-877D-472B234E65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707733"/>
            <a:ext cx="3546051" cy="1941414"/>
          </a:xfrm>
        </p:spPr>
        <p:txBody>
          <a:bodyPr anchor="ctr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2FEE393-FF36-25EE-8955-E770868F4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1" y="3934047"/>
            <a:ext cx="2512844" cy="25128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304F08A-ED18-1E5C-2B06-6C2C4559FD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8343" y="5603103"/>
            <a:ext cx="9144000" cy="1117599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8343" y="5161778"/>
            <a:ext cx="9144000" cy="441325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343" y="4979823"/>
            <a:ext cx="1363662" cy="1566708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16BE023F-ADD2-F292-6222-53B36CDFB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4647"/>
            <a:ext cx="9144000" cy="1117599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8807"/>
            <a:ext cx="9144000" cy="4413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338" y="4835538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496E5012-7240-D4FE-8536-C9AADD54C0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7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7013D83-3A60-43BC-36DB-674E7FC53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319" y="325261"/>
            <a:ext cx="2043968" cy="248176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4603B521-CB92-6952-49FB-D5715F860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944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AA72465-F5CE-2045-5882-268AD2CBB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032"/>
          <a:stretch/>
        </p:blipFill>
        <p:spPr>
          <a:xfrm>
            <a:off x="4802414" y="2847671"/>
            <a:ext cx="4914900" cy="401032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1314" y="2815773"/>
            <a:ext cx="4572000" cy="1307673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1314" y="4200226"/>
            <a:ext cx="4572000" cy="803531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B56B30F3-C2D9-CDC3-9456-F99955EB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1314" y="107746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id="{5BA798FE-69B5-2836-9750-90B20776E4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7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96240"/>
            <a:ext cx="4325257" cy="2204724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8274"/>
            <a:ext cx="4325257" cy="827966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01828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5766643-ABE0-5583-9C2A-313AC3D24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515000" y="3514060"/>
            <a:ext cx="2245051" cy="29483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859895D6-8795-B231-BC5B-1E4C27F9D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5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1EDABC10-CAA7-66A1-224B-67036E8593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857" y="5139731"/>
            <a:ext cx="7910286" cy="1251531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3257" y="4311765"/>
            <a:ext cx="7605486" cy="827966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169" y="0"/>
            <a:ext cx="1363662" cy="1444625"/>
          </a:xfrm>
        </p:spPr>
        <p:txBody>
          <a:bodyPr anchor="b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8993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74615C2-173D-8C17-52E9-E0CEC6AD0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67211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Pr>
        <a:gradFill flip="none" rotWithShape="1">
          <a:gsLst>
            <a:gs pos="68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98115A6A-E2C9-D04B-8CC3-28C95208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39" y="3770638"/>
            <a:ext cx="7883523" cy="103505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E864858-B1C6-E549-917E-78F9AD71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846" y="4827715"/>
            <a:ext cx="7326309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5164B21-F311-DB4A-83C9-4564F27589A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89807" y="3578649"/>
            <a:ext cx="76123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160BAA89-622D-D6CD-CCCB-275C59326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36794" y="1829532"/>
            <a:ext cx="3882213" cy="3882213"/>
          </a:xfrm>
          <a:prstGeom prst="rect">
            <a:avLst/>
          </a:prstGeom>
        </p:spPr>
      </p:pic>
      <p:pic>
        <p:nvPicPr>
          <p:cNvPr id="6" name="Gráfico 3">
            <a:extLst>
              <a:ext uri="{FF2B5EF4-FFF2-40B4-BE49-F238E27FC236}">
                <a16:creationId xmlns:a16="http://schemas.microsoft.com/office/drawing/2014/main" id="{D1884E42-E90D-5C27-1E44-01AB78C608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28746" y="190013"/>
            <a:ext cx="3851340" cy="3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5A4032E-E02E-9517-B4F1-23A28A32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03830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0A6C940-B837-C37D-BE03-1897563C9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6730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173627E-63C7-D097-E375-77B2F0A0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83164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D7FE6C8-D3EB-6EB1-6F54-5236DD9DB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47527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30DE5808-1560-05F4-2D01-3E2D16B8EE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71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5183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2782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C1376CC1-EAEB-5760-E15E-311586D8A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6DC2287-4B6E-4C44-BC5C-497B5DBD3CCB}"/>
              </a:ext>
            </a:extLst>
          </p:cNvPr>
          <p:cNvSpPr txBox="1"/>
          <p:nvPr userDrawn="1"/>
        </p:nvSpPr>
        <p:spPr>
          <a:xfrm>
            <a:off x="1302086" y="6463319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F914E9B-B5B2-7F42-B9A6-C24409BDA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09547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89E4849-D49D-9C44-AE01-B649C6B8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7146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44B918-514C-BF43-A130-AA360EBC5DD0}"/>
              </a:ext>
            </a:extLst>
          </p:cNvPr>
          <p:cNvSpPr txBox="1"/>
          <p:nvPr userDrawn="1"/>
        </p:nvSpPr>
        <p:spPr>
          <a:xfrm>
            <a:off x="3881438" y="171450"/>
            <a:ext cx="4429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>
                <a:solidFill>
                  <a:schemeClr val="bg1"/>
                </a:solidFill>
              </a:rPr>
              <a:t>Informe de Gestión 2020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E92D77E-B949-CCE6-6F34-7CA2AB09A9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8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45C2B3-1458-8428-C6CC-9093D7D9C0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00000">
            <a:off x="-3071466" y="-1705742"/>
            <a:ext cx="8507482" cy="8573430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397D73A-E689-5D46-9160-6AEE03E1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49" y="1931315"/>
            <a:ext cx="4409851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EE60F8C-EF8A-F541-AA2B-AFC23A1B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149" y="3847528"/>
            <a:ext cx="4409851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611261F4-CDB2-37DB-9AC0-B4824DE05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5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-N">
    <p:bg>
      <p:bgPr>
        <a:gradFill>
          <a:gsLst>
            <a:gs pos="97000">
              <a:schemeClr val="accent6"/>
            </a:gs>
            <a:gs pos="25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941FF60-057D-42A7-13A9-3AC62F3CD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0" y="-59919"/>
            <a:ext cx="8229601" cy="691791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11" name="Gráfico 2">
            <a:extLst>
              <a:ext uri="{FF2B5EF4-FFF2-40B4-BE49-F238E27FC236}">
                <a16:creationId xmlns:a16="http://schemas.microsoft.com/office/drawing/2014/main" id="{9658799B-1FC9-A114-62B7-415703B4B6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-N">
    <p:bg>
      <p:bgPr>
        <a:gradFill>
          <a:gsLst>
            <a:gs pos="98000">
              <a:schemeClr val="accent4"/>
            </a:gs>
            <a:gs pos="21000">
              <a:schemeClr val="accent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CE1B45-BDDA-59C6-7725-61686D795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607418" y="-1527942"/>
            <a:ext cx="8507482" cy="85734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636F317F-C4EC-F8BB-B398-5D0D519B0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6">
    <p:bg>
      <p:bgPr>
        <a:gradFill>
          <a:gsLst>
            <a:gs pos="56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DC341692-65A6-0272-9623-0E6A0FBE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27" y="1515852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B98E4529-CB6C-DC6A-C877-7B620EDF0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841" y="3369258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929B9BF-6A18-232E-8192-B3F5E74B7649}"/>
              </a:ext>
            </a:extLst>
          </p:cNvPr>
          <p:cNvCxnSpPr>
            <a:cxnSpLocks/>
          </p:cNvCxnSpPr>
          <p:nvPr userDrawn="1"/>
        </p:nvCxnSpPr>
        <p:spPr>
          <a:xfrm flipH="1">
            <a:off x="2435526" y="4108025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3224D0F9-8B9C-7E6F-36B0-757999F31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815367" y="2564678"/>
            <a:ext cx="3882213" cy="3882213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523383D1-FDAC-91D2-2595-975250E59F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01049" y="3580140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3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-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5411B88-9346-E185-9B2D-D3D0BBD3E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30727"/>
            <a:ext cx="5753100" cy="5797697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445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D498556-A538-344F-AF2F-A20664674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001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A1B83A5-BCED-4C4E-A579-0E125FA73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7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A98FAB81-58DF-BCE2-A0D7-35AC998C47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6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-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D9191AC-7866-FB12-7AFD-466133094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1981199" y="-29959"/>
            <a:ext cx="8229601" cy="6917919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D169FCC-3802-FC41-A74A-79B3FA53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24497"/>
            <a:ext cx="6111875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F988E31-1791-6F4E-835D-9DE4C2682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710"/>
            <a:ext cx="6111875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839BC3CD-9558-ACA9-0E75-769CE8D6A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7AB23D87-9A96-AA41-8E7D-33F9E86D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021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37B6DA0-6D4E-7A47-9400-D3A0F3B33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0521"/>
            <a:ext cx="10515600" cy="4060824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8F883651-2C6C-42A4-63F4-92665C0D78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6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23157-092B-FC4F-8F46-4583F63E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175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16AA8-8D61-2742-8CCF-8EFCAC3D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C1A6AC-0BB0-5547-8373-497F74E46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CACFE028-FFC9-1879-8937-F1C0CF952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435059C-9E9F-72A1-A178-6F86F38936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id="{DA199ECA-C6C5-C003-9B5C-5C2ED5073D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2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D6FE819-9831-1C61-C6B3-E20314C197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gradFill>
            <a:gsLst>
              <a:gs pos="98000">
                <a:schemeClr val="accent6">
                  <a:lumMod val="60000"/>
                  <a:lumOff val="40000"/>
                </a:schemeClr>
              </a:gs>
              <a:gs pos="53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37D01BB-F8FD-9837-812F-685474579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840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8" name="Marcador de posición de imagen 6">
            <a:extLst>
              <a:ext uri="{FF2B5EF4-FFF2-40B4-BE49-F238E27FC236}">
                <a16:creationId xmlns:a16="http://schemas.microsoft.com/office/drawing/2014/main" id="{49355110-5322-47E7-00CD-687E77ACFE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9882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9D7D80B7-AE3B-3DBE-D4D5-AE4939A34E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8925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10" name="Gráfico 2">
            <a:extLst>
              <a:ext uri="{FF2B5EF4-FFF2-40B4-BE49-F238E27FC236}">
                <a16:creationId xmlns:a16="http://schemas.microsoft.com/office/drawing/2014/main" id="{85AA3434-2676-2CD3-D0B3-22166B24A5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0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4500563" y="0"/>
            <a:ext cx="76914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322" y="2031241"/>
            <a:ext cx="4058478" cy="2795518"/>
          </a:xfrm>
        </p:spPr>
        <p:txBody>
          <a:bodyPr anchor="ctr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D34D3ADB-A2C0-4E4B-A0C4-9731ABD63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5834611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30" name="Gráfico 2">
            <a:extLst>
              <a:ext uri="{FF2B5EF4-FFF2-40B4-BE49-F238E27FC236}">
                <a16:creationId xmlns:a16="http://schemas.microsoft.com/office/drawing/2014/main" id="{AC019E63-2145-C065-7610-1DAA3BC97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8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7295322" y="0"/>
            <a:ext cx="4896678" cy="6858000"/>
          </a:xfrm>
          <a:prstGeom prst="rect">
            <a:avLst/>
          </a:prstGeom>
          <a:gradFill flip="none" rotWithShape="1">
            <a:gsLst>
              <a:gs pos="97000">
                <a:schemeClr val="tx2">
                  <a:lumMod val="75000"/>
                </a:schemeClr>
              </a:gs>
              <a:gs pos="14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739" y="1434893"/>
            <a:ext cx="4058478" cy="2795518"/>
          </a:xfrm>
        </p:spPr>
        <p:txBody>
          <a:bodyPr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6" name="Marcador de posición de imagen 5">
            <a:extLst>
              <a:ext uri="{FF2B5EF4-FFF2-40B4-BE49-F238E27FC236}">
                <a16:creationId xmlns:a16="http://schemas.microsoft.com/office/drawing/2014/main" id="{A3F8DC8B-292F-394A-BAD1-3BA250058D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6348962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7" name="Marcador de texto 19">
            <a:extLst>
              <a:ext uri="{FF2B5EF4-FFF2-40B4-BE49-F238E27FC236}">
                <a16:creationId xmlns:a16="http://schemas.microsoft.com/office/drawing/2014/main" id="{100946D1-A2BA-2943-843A-EBA95CAFC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6739" y="4237038"/>
            <a:ext cx="4114974" cy="149542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DF03325E-9244-BD55-A13F-DB0C0930B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8088454" y="0"/>
            <a:ext cx="41035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031241"/>
            <a:ext cx="4058478" cy="2795518"/>
          </a:xfrm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5">
            <a:extLst>
              <a:ext uri="{FF2B5EF4-FFF2-40B4-BE49-F238E27FC236}">
                <a16:creationId xmlns:a16="http://schemas.microsoft.com/office/drawing/2014/main" id="{07005712-0FF1-FB4E-96E2-F36041BC86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4" y="671513"/>
            <a:ext cx="4781922" cy="5500687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262D256A-1E18-C0BA-12AF-E508DD41BB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1C30096-B455-C1E3-160F-9CE9AB48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9B591C-1315-81DA-9B65-B280907C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929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7929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277929" y="4478703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DD9D8013-E160-1CDD-18D5-090AE04C60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46044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A903722E-8BF4-37FC-86F9-4241E6EE7D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44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B0F5AFF6-86A9-EFC6-A53B-4E0DB21BA1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0906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6136C16D-D678-C3C0-0150-B95BE54559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3805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9E1A803-1F24-ED59-E02B-82302884CE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116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2C17AAD7-948A-7542-9EDD-4AF065E8DE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1078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D1DBB25-7B3B-BE63-80EF-560F5FE822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3977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1C2797F1-5E4F-7A2B-BEE9-DCD41BD636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945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36" name="Marcador de texto 20">
            <a:extLst>
              <a:ext uri="{FF2B5EF4-FFF2-40B4-BE49-F238E27FC236}">
                <a16:creationId xmlns:a16="http://schemas.microsoft.com/office/drawing/2014/main" id="{1B4C759F-6CB4-A6BA-9C11-25C1DD8448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7578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7" name="Marcador de texto 20">
            <a:extLst>
              <a:ext uri="{FF2B5EF4-FFF2-40B4-BE49-F238E27FC236}">
                <a16:creationId xmlns:a16="http://schemas.microsoft.com/office/drawing/2014/main" id="{4CBCE0EE-7F45-68F7-DAA9-4EEEBC9C55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825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8" name="Marcador de texto 12">
            <a:extLst>
              <a:ext uri="{FF2B5EF4-FFF2-40B4-BE49-F238E27FC236}">
                <a16:creationId xmlns:a16="http://schemas.microsoft.com/office/drawing/2014/main" id="{A8B08F27-2E58-A823-A7E9-A9FED13C9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5619B28-F03D-3AB8-C196-B6D0D20567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2257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posición de imagen 14">
            <a:extLst>
              <a:ext uri="{FF2B5EF4-FFF2-40B4-BE49-F238E27FC236}">
                <a16:creationId xmlns:a16="http://schemas.microsoft.com/office/drawing/2014/main" id="{A3281B46-7A6E-6F45-6F9F-C5299AF0EA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2429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5" name="Marcador de texto 20">
            <a:extLst>
              <a:ext uri="{FF2B5EF4-FFF2-40B4-BE49-F238E27FC236}">
                <a16:creationId xmlns:a16="http://schemas.microsoft.com/office/drawing/2014/main" id="{8C40C2AA-30E7-303B-A74B-D1603A84EE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16704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3B15A3D-70E1-CE0D-5DE2-0EFF1F07E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E06C498-15C7-C544-ACB1-B98F3A6838FF}"/>
              </a:ext>
            </a:extLst>
          </p:cNvPr>
          <p:cNvSpPr/>
          <p:nvPr userDrawn="1"/>
        </p:nvSpPr>
        <p:spPr>
          <a:xfrm flipH="1">
            <a:off x="-2" y="0"/>
            <a:ext cx="8070575" cy="6858000"/>
          </a:xfrm>
          <a:prstGeom prst="rect">
            <a:avLst/>
          </a:prstGeom>
          <a:gradFill>
            <a:gsLst>
              <a:gs pos="98000">
                <a:schemeClr val="tx2">
                  <a:lumMod val="50000"/>
                </a:schemeClr>
              </a:gs>
              <a:gs pos="19000">
                <a:schemeClr val="tx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442210"/>
            <a:ext cx="4058478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9C972AB3-2310-9544-AECE-B91761A82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3" y="1219200"/>
            <a:ext cx="6912045" cy="5067300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50215E9F-BB49-644C-99D4-5909B9F77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9700" y="4237038"/>
            <a:ext cx="4058478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A785B848-EBB8-13E0-90B7-F40A09C74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7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BA9C31-5B41-E14C-B44E-8132946548C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50000"/>
                </a:schemeClr>
              </a:gs>
              <a:gs pos="2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42E9AF9E-34E5-D548-8143-08C16928B7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2E628FCE-5169-BF70-DE04-F0A6C8E32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8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8E1D10F-97A8-A149-AC0B-23E17DC4721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7E1453CF-EF1E-1949-AC3D-C918E6C09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11D62D62-BA0F-5834-1A3A-6B194B464C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6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9A06EBE-E498-BB7B-3776-F31F0CDB5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873205" y="4572403"/>
            <a:ext cx="2009220" cy="20092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5FAA0BAC-8BB8-C8F5-4F18-9D5718FE40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0D9EC7-CF64-2A7A-68E0-6EC1487B8D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9575" y="241300"/>
            <a:ext cx="1819028" cy="20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8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EF09F1E-77D1-BD81-C05D-3CB8C1A41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30839" y="324652"/>
            <a:ext cx="1562021" cy="1562021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C187B3FA-7C68-5BFB-6CD8-EFE049595D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4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357"/>
          <a:stretch/>
        </p:blipFill>
        <p:spPr>
          <a:xfrm>
            <a:off x="2300177" y="0"/>
            <a:ext cx="8034670" cy="6858000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9AF74AFC-6B75-522F-C02C-0A74E51FC2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634" b="27357"/>
          <a:stretch/>
        </p:blipFill>
        <p:spPr>
          <a:xfrm>
            <a:off x="4931390" y="0"/>
            <a:ext cx="7260610" cy="6858000"/>
          </a:xfrm>
          <a:prstGeom prst="rect">
            <a:avLst/>
          </a:prstGeom>
        </p:spPr>
      </p:pic>
      <p:pic>
        <p:nvPicPr>
          <p:cNvPr id="4" name="Gráfico 2">
            <a:extLst>
              <a:ext uri="{FF2B5EF4-FFF2-40B4-BE49-F238E27FC236}">
                <a16:creationId xmlns:a16="http://schemas.microsoft.com/office/drawing/2014/main" id="{5EE32A61-EDD5-E9EA-32D1-28FCB34BDA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0">
            <a:extLst>
              <a:ext uri="{FF2B5EF4-FFF2-40B4-BE49-F238E27FC236}">
                <a16:creationId xmlns:a16="http://schemas.microsoft.com/office/drawing/2014/main" id="{61987802-9370-55DE-13FE-15F934F76E2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3769" y="3429000"/>
            <a:ext cx="6604462" cy="1840581"/>
          </a:xfrm>
        </p:spPr>
        <p:txBody>
          <a:bodyPr anchor="t"/>
          <a:lstStyle>
            <a:lvl1pPr marL="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FA110D2C-5FE2-8BA1-1480-3231C335E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1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0228B90-9433-A1D4-03B2-B33A85E6981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0280"/>
            <a:ext cx="0" cy="237744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E8F28AC1-5A40-AD09-2BA1-F68AA67CE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855047-4D33-B022-03AA-D4303B8FD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482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2482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142482" y="4478703"/>
            <a:ext cx="377658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EA8C044F-4CE5-55BC-4FCE-9C947BCD0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86797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28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6FE7681-5022-0952-CF09-E869CA514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EBC72AC0-EF02-FF4D-B9AF-3710FD2F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0918C0-57B7-400E-ED29-D75C6974E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6131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1FB5D696-BC8F-1BFA-D3F9-3FAA717E85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8307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A9175BD8-5EC9-E140-8AAE-58DAC04B4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0482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9DA4DC7E-B5AD-A8F4-4BDB-576EF1854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C09D3E1-7DED-734A-AFEF-5184492E9593}"/>
              </a:ext>
            </a:extLst>
          </p:cNvPr>
          <p:cNvSpPr/>
          <p:nvPr userDrawn="1"/>
        </p:nvSpPr>
        <p:spPr>
          <a:xfrm>
            <a:off x="0" y="0"/>
            <a:ext cx="12192000" cy="3273287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75000"/>
                </a:schemeClr>
              </a:gs>
              <a:gs pos="85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3E393AE-09B3-756B-C07D-EA64DB3C73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co">
    <p:bg>
      <p:bgPr>
        <a:gradFill>
          <a:gsLst>
            <a:gs pos="98000">
              <a:schemeClr val="tx2">
                <a:lumMod val="50000"/>
              </a:schemeClr>
            </a:gs>
            <a:gs pos="22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DB2AEC7-805D-5BBE-2A2D-E31D96070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29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CA32851-6108-799E-CECB-B92CFB3AD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6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46AFC-ABCB-7C3E-23BE-7D068EB0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74E16C-842F-97D9-72F1-761EEBFD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D13B3-B789-62AD-27A9-82AF5940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5D0B-769E-42EA-91CA-0C40DF64DC5F}" type="datetimeFigureOut">
              <a:rPr lang="es-CO" smtClean="0"/>
              <a:t>10/04/2023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C563E7-0879-E8C0-57DE-A4649957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839AF5-108C-862A-79B7-2B8B8FFB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FCB3-7E7A-473E-8BE5-BA9707CB5F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7501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10/04/2023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66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F380F5-0EB0-9F85-8317-7DE83789A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AE92445-2D32-7F94-2EB6-C3ED61D6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3" y="2164115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8B12670-65AF-0467-BD34-2490BAB3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27" y="401752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8AFF5E4-AB1B-2714-EDFA-1A9F0F22BB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533312" y="475628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3">
            <a:extLst>
              <a:ext uri="{FF2B5EF4-FFF2-40B4-BE49-F238E27FC236}">
                <a16:creationId xmlns:a16="http://schemas.microsoft.com/office/drawing/2014/main" id="{40129E06-77DF-F46A-CB0C-D8C96896C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42746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1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198336F-E96F-AC07-7406-4AF942F8F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54ABEBB-2DD3-C2A2-CBD5-2F78232C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46" y="1716855"/>
            <a:ext cx="4232275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E96D64B-8E76-6FD9-E17D-04E0101FB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948" y="357026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19DDDDE-FECE-BE97-4C6F-BAA90317F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1633" y="430902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8574997A-4FC3-749C-E0C2-3AC903AB2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399124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34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A96F3AE-9FAA-E678-5E1C-BD3993B69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586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698" r:id="rId4"/>
    <p:sldLayoutId id="2147483704" r:id="rId5"/>
    <p:sldLayoutId id="2147483700" r:id="rId6"/>
    <p:sldLayoutId id="2147483703" r:id="rId7"/>
    <p:sldLayoutId id="2147483881" r:id="rId8"/>
    <p:sldLayoutId id="2147483883" r:id="rId9"/>
    <p:sldLayoutId id="2147483884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6" pos="2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4BA185-4A08-6B4A-AEE8-178462AA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617609-5717-A646-95E0-0478FF5E7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48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65" r:id="rId4"/>
    <p:sldLayoutId id="2147483866" r:id="rId5"/>
    <p:sldLayoutId id="2147483858" r:id="rId6"/>
    <p:sldLayoutId id="2147483859" r:id="rId7"/>
    <p:sldLayoutId id="2147483867" r:id="rId8"/>
    <p:sldLayoutId id="2147483860" r:id="rId9"/>
    <p:sldLayoutId id="2147483875" r:id="rId10"/>
    <p:sldLayoutId id="2147483876" r:id="rId11"/>
    <p:sldLayoutId id="2147483877" r:id="rId12"/>
    <p:sldLayoutId id="2147483878" r:id="rId13"/>
    <p:sldLayoutId id="2147483720" r:id="rId14"/>
    <p:sldLayoutId id="2147483863" r:id="rId15"/>
    <p:sldLayoutId id="2147483735" r:id="rId16"/>
    <p:sldLayoutId id="2147483736" r:id="rId17"/>
    <p:sldLayoutId id="2147483729" r:id="rId18"/>
    <p:sldLayoutId id="2147483872" r:id="rId19"/>
    <p:sldLayoutId id="2147483731" r:id="rId20"/>
    <p:sldLayoutId id="2147483732" r:id="rId21"/>
    <p:sldLayoutId id="2147483737" r:id="rId22"/>
    <p:sldLayoutId id="2147483738" r:id="rId23"/>
    <p:sldLayoutId id="2147483740" r:id="rId24"/>
    <p:sldLayoutId id="2147483751" r:id="rId25"/>
    <p:sldLayoutId id="2147483873" r:id="rId26"/>
    <p:sldLayoutId id="2147483752" r:id="rId27"/>
    <p:sldLayoutId id="2147483755" r:id="rId28"/>
    <p:sldLayoutId id="2147483753" r:id="rId29"/>
    <p:sldLayoutId id="2147483868" r:id="rId30"/>
    <p:sldLayoutId id="2147483754" r:id="rId31"/>
    <p:sldLayoutId id="2147483762" r:id="rId32"/>
    <p:sldLayoutId id="2147483763" r:id="rId33"/>
    <p:sldLayoutId id="2147483750" r:id="rId34"/>
    <p:sldLayoutId id="2147483864" r:id="rId35"/>
    <p:sldLayoutId id="2147483865" r:id="rId36"/>
    <p:sldLayoutId id="2147483874" r:id="rId37"/>
    <p:sldLayoutId id="2147483869" r:id="rId38"/>
    <p:sldLayoutId id="2147483870" r:id="rId39"/>
    <p:sldLayoutId id="2147483857" r:id="rId40"/>
    <p:sldLayoutId id="2147483862" r:id="rId41"/>
    <p:sldLayoutId id="2147483771" r:id="rId42"/>
    <p:sldLayoutId id="2147483770" r:id="rId43"/>
    <p:sldLayoutId id="2147483764" r:id="rId44"/>
    <p:sldLayoutId id="2147483879" r:id="rId45"/>
    <p:sldLayoutId id="2147483880" r:id="rId46"/>
  </p:sldLayoutIdLs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Rounded MT Bold" panose="020F0704030504030204" pitchFamily="34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86F716-F53A-A565-4AA6-61919E466C86}"/>
              </a:ext>
            </a:extLst>
          </p:cNvPr>
          <p:cNvSpPr txBox="1"/>
          <p:nvPr/>
        </p:nvSpPr>
        <p:spPr>
          <a:xfrm>
            <a:off x="839305" y="684821"/>
            <a:ext cx="659674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F2F2F2"/>
                </a:solidFill>
                <a:latin typeface="Nunito ExtraBold" pitchFamily="2" charset="0"/>
              </a:rPr>
              <a:t>Sumamos Energía,</a:t>
            </a:r>
          </a:p>
          <a:p>
            <a:r>
              <a:rPr lang="es-CO" sz="3600" dirty="0">
                <a:solidFill>
                  <a:srgbClr val="FF6A13"/>
                </a:solidFill>
                <a:latin typeface="Nunito ExtraBold" pitchFamily="2" charset="0"/>
              </a:rPr>
              <a:t>Sumamos Pasión</a:t>
            </a:r>
          </a:p>
          <a:p>
            <a:r>
              <a:rPr lang="es-CO" sz="3600" dirty="0">
                <a:solidFill>
                  <a:srgbClr val="F2F2F2"/>
                </a:solidFill>
                <a:latin typeface="Nunito ExtraBold" pitchFamily="2" charset="0"/>
              </a:rPr>
              <a:t>Estrategia XM 2030</a:t>
            </a:r>
          </a:p>
          <a:p>
            <a:endParaRPr lang="es-CO" sz="4000" dirty="0">
              <a:solidFill>
                <a:srgbClr val="F2F2F2"/>
              </a:solidFill>
              <a:latin typeface="Nunito ExtraBold" pitchFamily="2" charset="0"/>
            </a:endParaRPr>
          </a:p>
          <a:p>
            <a:r>
              <a:rPr lang="es-CO" sz="4000" dirty="0">
                <a:solidFill>
                  <a:srgbClr val="F2F2F2"/>
                </a:solidFill>
                <a:latin typeface="Nunito ExtraBold" pitchFamily="2" charset="0"/>
              </a:rPr>
              <a:t>Nuestra Visión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BAE2A55-B13E-4773-9C7A-7AAF0D8C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98" y="3855511"/>
            <a:ext cx="2861786" cy="1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, Esquemático&#10;&#10;Descripción generada automáticamente">
            <a:extLst>
              <a:ext uri="{FF2B5EF4-FFF2-40B4-BE49-F238E27FC236}">
                <a16:creationId xmlns:a16="http://schemas.microsoft.com/office/drawing/2014/main" id="{AB2369E3-278D-4831-9148-C565A536B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15863" r="228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6074977-3039-AA32-86D1-9F78DA3A2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880" y="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4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73EB4426-62E0-42C4-AAF5-26B473D8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3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B8B3A85-86FF-4E39-AF73-B6707544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88419BF-1E71-4F26-99A2-A58B0E3BD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166" y="109572"/>
            <a:ext cx="1177217" cy="114613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E54A6467-5B0F-4584-A425-B2AAF6DBE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7167" y="5679651"/>
            <a:ext cx="1447360" cy="8228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403A99B-944F-4DF9-AA4A-0FFDBB411AC8}"/>
              </a:ext>
            </a:extLst>
          </p:cNvPr>
          <p:cNvSpPr txBox="1">
            <a:spLocks/>
          </p:cNvSpPr>
          <p:nvPr/>
        </p:nvSpPr>
        <p:spPr>
          <a:xfrm>
            <a:off x="338886" y="460168"/>
            <a:ext cx="11349841" cy="58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s-CO" sz="2400" b="1" kern="0" dirty="0">
                <a:solidFill>
                  <a:schemeClr val="bg1"/>
                </a:solidFill>
                <a:latin typeface="Nunito" panose="00000500000000000000" pitchFamily="2" charset="0"/>
              </a:rPr>
            </a:br>
            <a:r>
              <a:rPr lang="es-CO" sz="2400" b="1" kern="0" dirty="0">
                <a:solidFill>
                  <a:schemeClr val="bg1"/>
                </a:solidFill>
                <a:latin typeface="Nunito" panose="00000500000000000000" pitchFamily="2" charset="0"/>
              </a:rPr>
              <a:t>Tendencias, plan de desarrollo e instrumentos de gestión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B9D70DE-4027-4FBE-B7DE-F53EBF4D80BE}"/>
              </a:ext>
            </a:extLst>
          </p:cNvPr>
          <p:cNvSpPr/>
          <p:nvPr/>
        </p:nvSpPr>
        <p:spPr>
          <a:xfrm>
            <a:off x="508550" y="1725754"/>
            <a:ext cx="30150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Nuevos elementos en las redes eléctricas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0298003-25C2-4DF2-BCA9-540B0580E429}"/>
              </a:ext>
            </a:extLst>
          </p:cNvPr>
          <p:cNvSpPr/>
          <p:nvPr/>
        </p:nvSpPr>
        <p:spPr>
          <a:xfrm>
            <a:off x="3669749" y="1725755"/>
            <a:ext cx="30150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Nuevos mercados, nuevos actores y nuevos modelos de negocio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A1023E7-0723-4ED0-89FE-3999FDBDB742}"/>
              </a:ext>
            </a:extLst>
          </p:cNvPr>
          <p:cNvSpPr/>
          <p:nvPr/>
        </p:nvSpPr>
        <p:spPr>
          <a:xfrm>
            <a:off x="6858439" y="1738538"/>
            <a:ext cx="322813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Nuevas tecnologías de cuarta revolución industrial</a:t>
            </a:r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6C535788-24B5-455C-9C0B-8C446B9ADDEC}"/>
              </a:ext>
            </a:extLst>
          </p:cNvPr>
          <p:cNvSpPr/>
          <p:nvPr/>
        </p:nvSpPr>
        <p:spPr>
          <a:xfrm>
            <a:off x="3052683" y="3383532"/>
            <a:ext cx="4296562" cy="33250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646CDBE-3069-451E-A35C-5B599426A879}"/>
              </a:ext>
            </a:extLst>
          </p:cNvPr>
          <p:cNvSpPr/>
          <p:nvPr/>
        </p:nvSpPr>
        <p:spPr>
          <a:xfrm>
            <a:off x="476879" y="3804580"/>
            <a:ext cx="9638675" cy="332509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Proyectos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8C863A01-D374-42DC-B351-342F28D7E34A}"/>
              </a:ext>
            </a:extLst>
          </p:cNvPr>
          <p:cNvSpPr/>
          <p:nvPr/>
        </p:nvSpPr>
        <p:spPr>
          <a:xfrm>
            <a:off x="476879" y="4749721"/>
            <a:ext cx="9638676" cy="332509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Iniciativas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1B8A7B7-DF78-4B38-91F2-BCCADEBFAA08}"/>
              </a:ext>
            </a:extLst>
          </p:cNvPr>
          <p:cNvSpPr/>
          <p:nvPr/>
        </p:nvSpPr>
        <p:spPr>
          <a:xfrm>
            <a:off x="476878" y="4279453"/>
            <a:ext cx="4523750" cy="332509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Requiere recursos adicionales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CA85212-4FA5-4224-83BB-776BD98BCA1F}"/>
              </a:ext>
            </a:extLst>
          </p:cNvPr>
          <p:cNvSpPr/>
          <p:nvPr/>
        </p:nvSpPr>
        <p:spPr>
          <a:xfrm>
            <a:off x="476876" y="5207786"/>
            <a:ext cx="9638677" cy="36171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Recursos ya existentes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BC741551-F0C0-4AA8-BE04-0759E4C1E540}"/>
              </a:ext>
            </a:extLst>
          </p:cNvPr>
          <p:cNvSpPr/>
          <p:nvPr/>
        </p:nvSpPr>
        <p:spPr>
          <a:xfrm>
            <a:off x="5391153" y="4279452"/>
            <a:ext cx="4724401" cy="332509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Salida: activos (tangibles e intangibles)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27BC0B8-652F-4C53-8FA5-0D4E6D17271A}"/>
              </a:ext>
            </a:extLst>
          </p:cNvPr>
          <p:cNvSpPr/>
          <p:nvPr/>
        </p:nvSpPr>
        <p:spPr>
          <a:xfrm>
            <a:off x="476876" y="2844798"/>
            <a:ext cx="9638677" cy="4057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Objetivos Estratégicos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358962D-201D-4EC7-93D6-7B1D21747EFA}"/>
              </a:ext>
            </a:extLst>
          </p:cNvPr>
          <p:cNvSpPr/>
          <p:nvPr/>
        </p:nvSpPr>
        <p:spPr>
          <a:xfrm>
            <a:off x="476879" y="6258866"/>
            <a:ext cx="9638676" cy="332509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Métricas y compensación variable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7FF5AFD8-1483-48D8-BD93-E56BC9511424}"/>
              </a:ext>
            </a:extLst>
          </p:cNvPr>
          <p:cNvSpPr/>
          <p:nvPr/>
        </p:nvSpPr>
        <p:spPr>
          <a:xfrm>
            <a:off x="476879" y="1307264"/>
            <a:ext cx="9638677" cy="332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Análisis del entorno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D972FE57-DD83-4DD8-A3D8-5D4A4C4193C3}"/>
              </a:ext>
            </a:extLst>
          </p:cNvPr>
          <p:cNvSpPr/>
          <p:nvPr/>
        </p:nvSpPr>
        <p:spPr>
          <a:xfrm>
            <a:off x="3052683" y="2409176"/>
            <a:ext cx="4296562" cy="33250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50665795-8613-4D93-A7E0-FEF1F5B853BF}"/>
              </a:ext>
            </a:extLst>
          </p:cNvPr>
          <p:cNvSpPr/>
          <p:nvPr/>
        </p:nvSpPr>
        <p:spPr>
          <a:xfrm>
            <a:off x="3052683" y="5747929"/>
            <a:ext cx="4296562" cy="33250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5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790F31-5253-5124-56F9-2569760C8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3B19A6A6-8815-2D1D-8632-F377A0CF0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886" y="869527"/>
            <a:ext cx="11421291" cy="531504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03C506D-161C-C71C-E068-C2C95DDFEFFB}"/>
              </a:ext>
            </a:extLst>
          </p:cNvPr>
          <p:cNvGrpSpPr/>
          <p:nvPr/>
        </p:nvGrpSpPr>
        <p:grpSpPr>
          <a:xfrm>
            <a:off x="3802558" y="1109790"/>
            <a:ext cx="4611958" cy="4502764"/>
            <a:chOff x="2583845" y="0"/>
            <a:chExt cx="7024310" cy="6858000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6D60AF61-B93D-28E6-6556-B243BA76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83845" y="0"/>
              <a:ext cx="7024310" cy="6858000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D2609FA8-8E3E-A56C-97C2-27EE3A96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6537" y="2439539"/>
              <a:ext cx="1978919" cy="19789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9D671FC-133E-C9F6-7518-6E238F98B5A6}"/>
              </a:ext>
            </a:extLst>
          </p:cNvPr>
          <p:cNvSpPr/>
          <p:nvPr/>
        </p:nvSpPr>
        <p:spPr>
          <a:xfrm>
            <a:off x="4690453" y="3158602"/>
            <a:ext cx="1011201" cy="368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05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Valor a la</a:t>
            </a:r>
          </a:p>
          <a:p>
            <a:r>
              <a:rPr lang="es-CO" sz="105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sociedad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CEF932-6C1A-F52B-779C-4F7622DED2DA}"/>
              </a:ext>
            </a:extLst>
          </p:cNvPr>
          <p:cNvSpPr/>
          <p:nvPr/>
        </p:nvSpPr>
        <p:spPr>
          <a:xfrm>
            <a:off x="6713795" y="3158602"/>
            <a:ext cx="1011201" cy="40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Valor</a:t>
            </a:r>
          </a:p>
          <a:p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empresarial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43EF94E-BA81-3C4A-6B01-94233DCD2C2D}"/>
              </a:ext>
            </a:extLst>
          </p:cNvPr>
          <p:cNvSpPr/>
          <p:nvPr/>
        </p:nvSpPr>
        <p:spPr>
          <a:xfrm>
            <a:off x="5745468" y="4052650"/>
            <a:ext cx="726128" cy="53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Valor al</a:t>
            </a:r>
          </a:p>
          <a:p>
            <a:pPr algn="ctr"/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talento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4CA809-EE53-4048-1591-A2EB49B3BF08}"/>
              </a:ext>
            </a:extLst>
          </p:cNvPr>
          <p:cNvSpPr/>
          <p:nvPr/>
        </p:nvSpPr>
        <p:spPr>
          <a:xfrm>
            <a:off x="5701654" y="2267851"/>
            <a:ext cx="813757" cy="383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Valor al</a:t>
            </a:r>
          </a:p>
          <a:p>
            <a:pPr algn="ctr"/>
            <a:r>
              <a:rPr lang="es-CO" sz="1100">
                <a:solidFill>
                  <a:srgbClr val="F2F2F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Mercado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B1EEFB2-71A7-EFA1-EC49-83BB352C26EB}"/>
              </a:ext>
            </a:extLst>
          </p:cNvPr>
          <p:cNvSpPr/>
          <p:nvPr/>
        </p:nvSpPr>
        <p:spPr>
          <a:xfrm>
            <a:off x="5298422" y="2956034"/>
            <a:ext cx="1620230" cy="810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474747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Sumar</a:t>
            </a:r>
          </a:p>
          <a:p>
            <a:pPr algn="ctr"/>
            <a:r>
              <a:rPr lang="es-ES" sz="1100">
                <a:solidFill>
                  <a:srgbClr val="474747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capacidades </a:t>
            </a:r>
          </a:p>
          <a:p>
            <a:pPr algn="ctr"/>
            <a:r>
              <a:rPr lang="es-ES" sz="1100">
                <a:solidFill>
                  <a:srgbClr val="474747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para el valor </a:t>
            </a:r>
          </a:p>
          <a:p>
            <a:pPr algn="ctr"/>
            <a:r>
              <a:rPr lang="es-ES" sz="1100">
                <a:solidFill>
                  <a:srgbClr val="474747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sostenible </a:t>
            </a:r>
            <a:endParaRPr lang="es-CO" sz="1100">
              <a:solidFill>
                <a:srgbClr val="474747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A06033B-7C72-A16B-CBDE-E4AF49536D3F}"/>
              </a:ext>
            </a:extLst>
          </p:cNvPr>
          <p:cNvSpPr txBox="1"/>
          <p:nvPr/>
        </p:nvSpPr>
        <p:spPr>
          <a:xfrm>
            <a:off x="719533" y="1127644"/>
            <a:ext cx="3513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Nunito Light" pitchFamily="2" charset="0"/>
              </a:rPr>
              <a:t>Cumplir al 100% de estándares de seguridad, confiabilidad y economía en la operación y administración del mercado ante la transformación del sector eléctrico (indicadores </a:t>
            </a:r>
            <a:r>
              <a:rPr lang="es-ES" sz="1200" err="1">
                <a:latin typeface="Nunito Light" pitchFamily="2" charset="0"/>
              </a:rPr>
              <a:t>CREG</a:t>
            </a:r>
            <a:r>
              <a:rPr lang="es-ES" sz="1200">
                <a:latin typeface="Nunito Light" pitchFamily="2" charset="0"/>
              </a:rPr>
              <a:t>).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Evitar y reducir 1,350 TCO2 propias y promover la eficiencia energética del </a:t>
            </a:r>
          </a:p>
          <a:p>
            <a:r>
              <a:rPr lang="es-ES" sz="1200">
                <a:latin typeface="Nunito Light" pitchFamily="2" charset="0"/>
              </a:rPr>
              <a:t>sector eléctrico colombiano.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Generar beneficios con programas sociales e incrementar en un 50% los beneficios.</a:t>
            </a:r>
            <a:endParaRPr lang="es-CO" sz="1200">
              <a:latin typeface="Nunito Light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D395DEC-6BC4-7606-B070-DF1E3DE9F42C}"/>
              </a:ext>
            </a:extLst>
          </p:cNvPr>
          <p:cNvSpPr txBox="1"/>
          <p:nvPr/>
        </p:nvSpPr>
        <p:spPr>
          <a:xfrm>
            <a:off x="714385" y="4103807"/>
            <a:ext cx="3513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Nunito Light" pitchFamily="2" charset="0"/>
              </a:rPr>
              <a:t>Habilitar capacidades organizacionales para potenciar la ventaja competitiva.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Lograr en el 90% de los empleados </a:t>
            </a:r>
          </a:p>
          <a:p>
            <a:r>
              <a:rPr lang="es-ES" sz="1200">
                <a:latin typeface="Nunito Light" pitchFamily="2" charset="0"/>
              </a:rPr>
              <a:t>un desempeño superior.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Contar con el talento requerido para responder a los retos actuales y futuros </a:t>
            </a:r>
          </a:p>
          <a:p>
            <a:r>
              <a:rPr lang="es-ES" sz="1200">
                <a:latin typeface="Nunito Light" pitchFamily="2" charset="0"/>
              </a:rPr>
              <a:t>de XM. </a:t>
            </a:r>
            <a:endParaRPr lang="es-CO" sz="1200">
              <a:latin typeface="Nunito Light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E667EDB-87F1-778E-6079-EA13BD4CBE16}"/>
              </a:ext>
            </a:extLst>
          </p:cNvPr>
          <p:cNvSpPr txBox="1"/>
          <p:nvPr/>
        </p:nvSpPr>
        <p:spPr>
          <a:xfrm>
            <a:off x="8202344" y="1019523"/>
            <a:ext cx="3513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Nunito Light" pitchFamily="2" charset="0"/>
              </a:rPr>
              <a:t>Ser un actor clave y un habilitador de la transformación del sector eléctrico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Lograr eficiencias en el negocio regulado: (establecerla una vez definida la metodología en ingresos).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CO" sz="1200">
                <a:latin typeface="Nunito Light" pitchFamily="2" charset="0"/>
              </a:rPr>
              <a:t>Duplicar la utilidad neta.</a:t>
            </a:r>
            <a:endParaRPr lang="es-ES" sz="1200">
              <a:latin typeface="Nunito Light" pitchFamily="2" charset="0"/>
            </a:endParaRP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Lograr un 15% de los ingresos totales por el desarrollo de nuevos servicios incluyendo las líneas de analítica, mercados, sistemas transaccionales y de tiempo real.</a:t>
            </a:r>
            <a:endParaRPr lang="es-CO" sz="1200">
              <a:latin typeface="Nunito Light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5A16321-BA6C-7754-E891-B59E405B4B58}"/>
              </a:ext>
            </a:extLst>
          </p:cNvPr>
          <p:cNvSpPr txBox="1"/>
          <p:nvPr/>
        </p:nvSpPr>
        <p:spPr>
          <a:xfrm>
            <a:off x="8167938" y="4146749"/>
            <a:ext cx="3513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Nunito Light" pitchFamily="2" charset="0"/>
              </a:rPr>
              <a:t>Intensificar la digitalización y la seguridad de la información de procesos  e incorporarla en nuevas ofertas de valor.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Establecer alianzas para mejorar la competitividad y desarrollar capacidades.</a:t>
            </a:r>
          </a:p>
          <a:p>
            <a:endParaRPr lang="es-ES" sz="1200">
              <a:latin typeface="Nunito Light" pitchFamily="2" charset="0"/>
            </a:endParaRPr>
          </a:p>
          <a:p>
            <a:r>
              <a:rPr lang="es-ES" sz="1200">
                <a:latin typeface="Nunito Light" pitchFamily="2" charset="0"/>
              </a:rPr>
              <a:t>Invertir en intra emprendimiento.</a:t>
            </a:r>
            <a:endParaRPr lang="es-CO" sz="1200">
              <a:latin typeface="Nunito Light" pitchFamily="2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7EDD55A-693B-FAC4-53B3-3E7D0D4B58D0}"/>
              </a:ext>
            </a:extLst>
          </p:cNvPr>
          <p:cNvSpPr/>
          <p:nvPr/>
        </p:nvSpPr>
        <p:spPr>
          <a:xfrm>
            <a:off x="607020" y="1187709"/>
            <a:ext cx="120131" cy="120131"/>
          </a:xfrm>
          <a:prstGeom prst="ellipse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29AD450-72AC-F8AB-274A-DE480C4FC7AC}"/>
              </a:ext>
            </a:extLst>
          </p:cNvPr>
          <p:cNvSpPr/>
          <p:nvPr/>
        </p:nvSpPr>
        <p:spPr>
          <a:xfrm>
            <a:off x="603211" y="2266018"/>
            <a:ext cx="120131" cy="120131"/>
          </a:xfrm>
          <a:prstGeom prst="ellipse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3709E7B-CE20-8255-F867-8127880A3744}"/>
              </a:ext>
            </a:extLst>
          </p:cNvPr>
          <p:cNvSpPr/>
          <p:nvPr/>
        </p:nvSpPr>
        <p:spPr>
          <a:xfrm>
            <a:off x="607020" y="3032803"/>
            <a:ext cx="120131" cy="120131"/>
          </a:xfrm>
          <a:prstGeom prst="ellipse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33DE1B8-AB09-02DF-112B-2EF29DB76BB7}"/>
              </a:ext>
            </a:extLst>
          </p:cNvPr>
          <p:cNvSpPr/>
          <p:nvPr/>
        </p:nvSpPr>
        <p:spPr>
          <a:xfrm>
            <a:off x="603211" y="4178318"/>
            <a:ext cx="120131" cy="120131"/>
          </a:xfrm>
          <a:prstGeom prst="ellipse">
            <a:avLst/>
          </a:prstGeom>
          <a:solidFill>
            <a:srgbClr val="0A9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1448F0E-8D58-C9A0-2B9D-65B612187C7B}"/>
              </a:ext>
            </a:extLst>
          </p:cNvPr>
          <p:cNvSpPr/>
          <p:nvPr/>
        </p:nvSpPr>
        <p:spPr>
          <a:xfrm>
            <a:off x="607020" y="4712328"/>
            <a:ext cx="120131" cy="120131"/>
          </a:xfrm>
          <a:prstGeom prst="ellipse">
            <a:avLst/>
          </a:prstGeom>
          <a:solidFill>
            <a:srgbClr val="0A9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97E1586A-4E3F-CCB5-9266-A56D199A9E98}"/>
              </a:ext>
            </a:extLst>
          </p:cNvPr>
          <p:cNvSpPr/>
          <p:nvPr/>
        </p:nvSpPr>
        <p:spPr>
          <a:xfrm>
            <a:off x="607020" y="5256470"/>
            <a:ext cx="120131" cy="120131"/>
          </a:xfrm>
          <a:prstGeom prst="ellipse">
            <a:avLst/>
          </a:prstGeom>
          <a:solidFill>
            <a:srgbClr val="0A9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5C26744-F7E0-2AC1-6D1F-7EEDBEAB40FF}"/>
              </a:ext>
            </a:extLst>
          </p:cNvPr>
          <p:cNvSpPr/>
          <p:nvPr/>
        </p:nvSpPr>
        <p:spPr>
          <a:xfrm>
            <a:off x="8045196" y="4200654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E63FEBEC-86FE-7BA5-BE00-F4EC5B9976BD}"/>
              </a:ext>
            </a:extLst>
          </p:cNvPr>
          <p:cNvSpPr/>
          <p:nvPr/>
        </p:nvSpPr>
        <p:spPr>
          <a:xfrm>
            <a:off x="8045196" y="4920904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65C8B5F-2171-7AD1-E7E3-290BE3C07552}"/>
              </a:ext>
            </a:extLst>
          </p:cNvPr>
          <p:cNvSpPr/>
          <p:nvPr/>
        </p:nvSpPr>
        <p:spPr>
          <a:xfrm>
            <a:off x="8045196" y="5484285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0C342DC-E560-ABC5-56CB-AC233B6FA472}"/>
              </a:ext>
            </a:extLst>
          </p:cNvPr>
          <p:cNvSpPr/>
          <p:nvPr/>
        </p:nvSpPr>
        <p:spPr>
          <a:xfrm>
            <a:off x="8045196" y="1087755"/>
            <a:ext cx="120131" cy="120131"/>
          </a:xfrm>
          <a:prstGeom prst="ellipse">
            <a:avLst/>
          </a:prstGeom>
          <a:solidFill>
            <a:srgbClr val="06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177E7C7A-CD53-6A2E-D71A-E5BA1744265E}"/>
              </a:ext>
            </a:extLst>
          </p:cNvPr>
          <p:cNvSpPr/>
          <p:nvPr/>
        </p:nvSpPr>
        <p:spPr>
          <a:xfrm>
            <a:off x="8045196" y="1651136"/>
            <a:ext cx="120131" cy="120131"/>
          </a:xfrm>
          <a:prstGeom prst="ellipse">
            <a:avLst/>
          </a:prstGeom>
          <a:solidFill>
            <a:srgbClr val="06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3B282664-96AA-9F79-E576-FAAE8A91A461}"/>
              </a:ext>
            </a:extLst>
          </p:cNvPr>
          <p:cNvSpPr/>
          <p:nvPr/>
        </p:nvSpPr>
        <p:spPr>
          <a:xfrm>
            <a:off x="8045196" y="2362514"/>
            <a:ext cx="120131" cy="120131"/>
          </a:xfrm>
          <a:prstGeom prst="ellipse">
            <a:avLst/>
          </a:prstGeom>
          <a:solidFill>
            <a:srgbClr val="06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64DF247-828B-CE56-6F0B-99878CF66B4B}"/>
              </a:ext>
            </a:extLst>
          </p:cNvPr>
          <p:cNvSpPr/>
          <p:nvPr/>
        </p:nvSpPr>
        <p:spPr>
          <a:xfrm>
            <a:off x="8045196" y="2722639"/>
            <a:ext cx="120131" cy="120131"/>
          </a:xfrm>
          <a:prstGeom prst="ellipse">
            <a:avLst/>
          </a:prstGeom>
          <a:solidFill>
            <a:srgbClr val="06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8DB4B1-7706-44D8-BD40-D1898352322D}"/>
              </a:ext>
            </a:extLst>
          </p:cNvPr>
          <p:cNvSpPr txBox="1"/>
          <p:nvPr/>
        </p:nvSpPr>
        <p:spPr>
          <a:xfrm>
            <a:off x="233187" y="150206"/>
            <a:ext cx="9660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FB6C03"/>
                </a:solidFill>
                <a:latin typeface="Nunito" pitchFamily="2" charset="0"/>
              </a:rPr>
              <a:t>Objetivos Estratégicos:  La pasión el centro de nuestra estrategia</a:t>
            </a:r>
          </a:p>
        </p:txBody>
      </p:sp>
    </p:spTree>
    <p:extLst>
      <p:ext uri="{BB962C8B-B14F-4D97-AF65-F5344CB8AC3E}">
        <p14:creationId xmlns:p14="http://schemas.microsoft.com/office/powerpoint/2010/main" val="308358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>
            <a:extLst>
              <a:ext uri="{FF2B5EF4-FFF2-40B4-BE49-F238E27FC236}">
                <a16:creationId xmlns:a16="http://schemas.microsoft.com/office/drawing/2014/main" id="{3BD9B953-14FE-7E8B-C028-B391F8D9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" t="5698" r="7327" b="2812"/>
          <a:stretch/>
        </p:blipFill>
        <p:spPr>
          <a:xfrm>
            <a:off x="-977" y="916"/>
            <a:ext cx="12208513" cy="6866278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5175B20-7830-4A48-AAE7-4AE236D0B614}"/>
              </a:ext>
            </a:extLst>
          </p:cNvPr>
          <p:cNvSpPr/>
          <p:nvPr/>
        </p:nvSpPr>
        <p:spPr>
          <a:xfrm>
            <a:off x="286359" y="3423099"/>
            <a:ext cx="4165765" cy="2745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CO" sz="2400"/>
              <a:t>En XM nos apasiona contar con el mejor talento humano, llevar la mejor energía a los colombianos, ser actor clave de la transición energética e innovar a través de nuevas tecnologías que aportan al desarrollo sostenible del sector.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5E2938-8704-DEE4-39DE-257D67704DE5}"/>
              </a:ext>
            </a:extLst>
          </p:cNvPr>
          <p:cNvSpPr txBox="1"/>
          <p:nvPr/>
        </p:nvSpPr>
        <p:spPr>
          <a:xfrm>
            <a:off x="7489621" y="248336"/>
            <a:ext cx="366524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¿A ti,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qué te apasiona?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126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ortadas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52153D73-F18E-A44F-B40C-21932544F6D0}"/>
    </a:ext>
  </a:extLst>
</a:theme>
</file>

<file path=ppt/theme/theme2.xml><?xml version="1.0" encoding="utf-8"?>
<a:theme xmlns:a="http://schemas.openxmlformats.org/drawingml/2006/main" name="Tema - Contenido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9E79F3BD-D2F6-5648-AAF8-AABAABDA20B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3722BF0B3439840BE44F8E4E3D13697" ma:contentTypeVersion="15" ma:contentTypeDescription="Crear nuevo documento." ma:contentTypeScope="" ma:versionID="8dfe753060b08f2217728ed2aed3de00">
  <xsd:schema xmlns:xsd="http://www.w3.org/2001/XMLSchema" xmlns:xs="http://www.w3.org/2001/XMLSchema" xmlns:p="http://schemas.microsoft.com/office/2006/metadata/properties" xmlns:ns2="4f6d5810-f0a3-47bd-b0d9-3d46a2276fc9" xmlns:ns3="7c863c7d-7309-4cae-9913-41165bc47c6f" targetNamespace="http://schemas.microsoft.com/office/2006/metadata/properties" ma:root="true" ma:fieldsID="eebdeac7b819e6583e25731e62c7a5e6" ns2:_="" ns3:_="">
    <xsd:import namespace="4f6d5810-f0a3-47bd-b0d9-3d46a2276fc9"/>
    <xsd:import namespace="7c863c7d-7309-4cae-9913-41165bc47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d5810-f0a3-47bd-b0d9-3d46a2276f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74ade5ec-1dc6-4b12-84e9-18d8060fc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63c7d-7309-4cae-9913-41165bc47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8f8777-a4b2-4f02-b468-8bf9e3882b82}" ma:internalName="TaxCatchAll" ma:showField="CatchAllData" ma:web="7c863c7d-7309-4cae-9913-41165bc47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7D023-8F63-458B-B8FA-95C045E70B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957BB7-2182-4042-8EAA-864A3CA09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6d5810-f0a3-47bd-b0d9-3d46a2276fc9"/>
    <ds:schemaRef ds:uri="7c863c7d-7309-4cae-9913-41165bc47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 Estrategia Pasión</Template>
  <TotalTime>1214</TotalTime>
  <Words>342</Words>
  <Application>Microsoft Office PowerPoint</Application>
  <PresentationFormat>Panorámica</PresentationFormat>
  <Paragraphs>62</Paragraphs>
  <Slides>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Arial Narrow</vt:lpstr>
      <vt:lpstr>Arial Rounded MT Bold</vt:lpstr>
      <vt:lpstr>Avenir Next</vt:lpstr>
      <vt:lpstr>Barlow</vt:lpstr>
      <vt:lpstr>Calibri</vt:lpstr>
      <vt:lpstr>Nunito</vt:lpstr>
      <vt:lpstr>Nunito ExtraBold</vt:lpstr>
      <vt:lpstr>Nunito Light</vt:lpstr>
      <vt:lpstr>Tahoma</vt:lpstr>
      <vt:lpstr>Tema Portadas</vt:lpstr>
      <vt:lpstr>Tema - 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plantillas</dc:title>
  <dc:creator>DANIELA OSORNO TEJADA</dc:creator>
  <cp:lastModifiedBy>JUAN CAMILO ARBELAEZ ZAPATA</cp:lastModifiedBy>
  <cp:revision>20</cp:revision>
  <dcterms:created xsi:type="dcterms:W3CDTF">2023-01-16T15:06:39Z</dcterms:created>
  <dcterms:modified xsi:type="dcterms:W3CDTF">2023-04-10T19:03:42Z</dcterms:modified>
</cp:coreProperties>
</file>